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4"/>
  </p:sldMasterIdLst>
  <p:notesMasterIdLst>
    <p:notesMasterId r:id="rId59"/>
  </p:notesMasterIdLst>
  <p:handoutMasterIdLst>
    <p:handoutMasterId r:id="rId60"/>
  </p:handoutMasterIdLst>
  <p:sldIdLst>
    <p:sldId id="256" r:id="rId5"/>
    <p:sldId id="2147309140" r:id="rId6"/>
    <p:sldId id="2147309189" r:id="rId7"/>
    <p:sldId id="2147309200" r:id="rId8"/>
    <p:sldId id="2147309201" r:id="rId9"/>
    <p:sldId id="2147309210" r:id="rId10"/>
    <p:sldId id="2147309211" r:id="rId11"/>
    <p:sldId id="2147309212" r:id="rId12"/>
    <p:sldId id="2147309213" r:id="rId13"/>
    <p:sldId id="2147309214" r:id="rId14"/>
    <p:sldId id="2147309215" r:id="rId15"/>
    <p:sldId id="2147309216" r:id="rId16"/>
    <p:sldId id="2147309236" r:id="rId17"/>
    <p:sldId id="2147309235" r:id="rId18"/>
    <p:sldId id="2147309198" r:id="rId19"/>
    <p:sldId id="2147309199" r:id="rId20"/>
    <p:sldId id="2147309237" r:id="rId21"/>
    <p:sldId id="2147309238" r:id="rId22"/>
    <p:sldId id="2147309221" r:id="rId23"/>
    <p:sldId id="2147309217" r:id="rId24"/>
    <p:sldId id="2147309219" r:id="rId25"/>
    <p:sldId id="2147309220" r:id="rId26"/>
    <p:sldId id="2147309222" r:id="rId27"/>
    <p:sldId id="2147309223" r:id="rId28"/>
    <p:sldId id="2147309218" r:id="rId29"/>
    <p:sldId id="2147309203" r:id="rId30"/>
    <p:sldId id="2147309195" r:id="rId31"/>
    <p:sldId id="2147309224" r:id="rId32"/>
    <p:sldId id="2147309225" r:id="rId33"/>
    <p:sldId id="2147309226" r:id="rId34"/>
    <p:sldId id="2147309227" r:id="rId35"/>
    <p:sldId id="2147309228" r:id="rId36"/>
    <p:sldId id="2147309230" r:id="rId37"/>
    <p:sldId id="2147309229" r:id="rId38"/>
    <p:sldId id="2147309232" r:id="rId39"/>
    <p:sldId id="2147309233" r:id="rId40"/>
    <p:sldId id="2147309234" r:id="rId41"/>
    <p:sldId id="2147309204" r:id="rId42"/>
    <p:sldId id="2147309193" r:id="rId43"/>
    <p:sldId id="2147309239" r:id="rId44"/>
    <p:sldId id="2147309240" r:id="rId45"/>
    <p:sldId id="2147309250" r:id="rId46"/>
    <p:sldId id="2147309251" r:id="rId47"/>
    <p:sldId id="2147309242" r:id="rId48"/>
    <p:sldId id="2147309243" r:id="rId49"/>
    <p:sldId id="2147309244" r:id="rId50"/>
    <p:sldId id="2147309249" r:id="rId51"/>
    <p:sldId id="2147309245" r:id="rId52"/>
    <p:sldId id="2147309246" r:id="rId53"/>
    <p:sldId id="2147309247" r:id="rId54"/>
    <p:sldId id="2147309248" r:id="rId55"/>
    <p:sldId id="2147309241" r:id="rId56"/>
    <p:sldId id="2147309252" r:id="rId57"/>
    <p:sldId id="2147309206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147309140"/>
            <p14:sldId id="2147309189"/>
          </p14:sldIdLst>
        </p14:section>
        <p14:section name="ADO Concepts" id="{8C441831-BBDF-4F5E-A46C-130C08A57BBE}">
          <p14:sldIdLst>
            <p14:sldId id="2147309200"/>
            <p14:sldId id="2147309201"/>
            <p14:sldId id="2147309210"/>
            <p14:sldId id="2147309211"/>
            <p14:sldId id="2147309212"/>
            <p14:sldId id="2147309213"/>
            <p14:sldId id="2147309214"/>
            <p14:sldId id="2147309215"/>
            <p14:sldId id="2147309216"/>
            <p14:sldId id="2147309236"/>
            <p14:sldId id="2147309235"/>
          </p14:sldIdLst>
        </p14:section>
        <p14:section name="Summary of Techniques" id="{8AABA152-E077-4BF2-AC8F-F82ACC50FF2B}">
          <p14:sldIdLst>
            <p14:sldId id="2147309198"/>
            <p14:sldId id="2147309199"/>
            <p14:sldId id="2147309237"/>
            <p14:sldId id="2147309238"/>
            <p14:sldId id="2147309221"/>
            <p14:sldId id="2147309217"/>
            <p14:sldId id="2147309219"/>
            <p14:sldId id="2147309220"/>
            <p14:sldId id="2147309222"/>
            <p14:sldId id="2147309223"/>
            <p14:sldId id="2147309218"/>
          </p14:sldIdLst>
        </p14:section>
        <p14:section name="Shared Backlogs" id="{7D31CF8C-1C16-4036-AE1B-6B268948535C}">
          <p14:sldIdLst>
            <p14:sldId id="2147309203"/>
            <p14:sldId id="2147309195"/>
            <p14:sldId id="2147309224"/>
            <p14:sldId id="2147309225"/>
            <p14:sldId id="2147309226"/>
            <p14:sldId id="2147309227"/>
            <p14:sldId id="2147309228"/>
            <p14:sldId id="2147309230"/>
            <p14:sldId id="2147309229"/>
            <p14:sldId id="2147309232"/>
            <p14:sldId id="2147309233"/>
            <p14:sldId id="2147309234"/>
          </p14:sldIdLst>
        </p14:section>
        <p14:section name="Delivery Plans" id="{B43772E4-706F-42EF-9244-20470D181A72}">
          <p14:sldIdLst>
            <p14:sldId id="2147309204"/>
            <p14:sldId id="2147309193"/>
            <p14:sldId id="2147309239"/>
            <p14:sldId id="2147309240"/>
            <p14:sldId id="2147309250"/>
            <p14:sldId id="2147309251"/>
            <p14:sldId id="2147309242"/>
            <p14:sldId id="2147309243"/>
            <p14:sldId id="2147309244"/>
            <p14:sldId id="2147309249"/>
            <p14:sldId id="2147309245"/>
            <p14:sldId id="2147309246"/>
            <p14:sldId id="2147309247"/>
            <p14:sldId id="2147309248"/>
            <p14:sldId id="2147309241"/>
            <p14:sldId id="2147309252"/>
          </p14:sldIdLst>
        </p14:section>
        <p14:section name="Conclusion" id="{AE8C7E87-1356-4F3B-84F4-0EC3A3031F8D}">
          <p14:sldIdLst>
            <p14:sldId id="21473092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D462F"/>
    <a:srgbClr val="FF9B45"/>
    <a:srgbClr val="404040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19" autoAdjust="0"/>
    <p:restoredTop sz="94241" autoAdjust="0"/>
  </p:normalViewPr>
  <p:slideViewPr>
    <p:cSldViewPr snapToGrid="0">
      <p:cViewPr varScale="1">
        <p:scale>
          <a:sx n="96" d="100"/>
          <a:sy n="96" d="100"/>
        </p:scale>
        <p:origin x="72" y="3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01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B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18913" y="253011"/>
            <a:ext cx="11722340" cy="6351977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B58569-0779-3352-ABEE-B8F92651D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8778" y="2694025"/>
            <a:ext cx="2038958" cy="243886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8C30-88AE-29D8-8591-8004EBB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3498" y="3064151"/>
            <a:ext cx="6909715" cy="1153173"/>
          </a:xfrm>
        </p:spPr>
        <p:txBody>
          <a:bodyPr anchor="b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3CE71-EB0A-FB1A-2004-29A6EEF9F6F0}"/>
              </a:ext>
            </a:extLst>
          </p:cNvPr>
          <p:cNvSpPr txBox="1"/>
          <p:nvPr userDrawn="1"/>
        </p:nvSpPr>
        <p:spPr>
          <a:xfrm>
            <a:off x="648638" y="458252"/>
            <a:ext cx="10634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Delivery &amp; Execution Across Multiple Teams </a:t>
            </a:r>
          </a:p>
          <a:p>
            <a:pPr algn="ctr"/>
            <a:r>
              <a:rPr lang="en-US" sz="3600" dirty="0"/>
              <a:t>Using Azure DevOps</a:t>
            </a:r>
          </a:p>
        </p:txBody>
      </p:sp>
    </p:spTree>
    <p:extLst>
      <p:ext uri="{BB962C8B-B14F-4D97-AF65-F5344CB8AC3E}">
        <p14:creationId xmlns:p14="http://schemas.microsoft.com/office/powerpoint/2010/main" val="3320553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7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0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99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66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00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7781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34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01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94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B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C2D0-3389-440D-FEDF-67EDF0F4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1" y="511333"/>
            <a:ext cx="9613861" cy="787288"/>
          </a:xfrm>
        </p:spPr>
        <p:txBody>
          <a:bodyPr/>
          <a:lstStyle>
            <a:lvl1pPr>
              <a:defRPr>
                <a:solidFill>
                  <a:srgbClr val="D247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8E572-9314-9F4A-77F7-D6653045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7483" y="6127828"/>
            <a:ext cx="9359154" cy="338554"/>
          </a:xfrm>
          <a:noFill/>
        </p:spPr>
        <p:txBody>
          <a:bodyPr wrap="square" rtlCol="0">
            <a:spAutoFit/>
          </a:bodyPr>
          <a:lstStyle>
            <a:lvl1pPr algn="ctr">
              <a:defRPr lang="en-US" sz="1600" smtClean="0">
                <a:solidFill>
                  <a:srgbClr val="D24726"/>
                </a:solidFill>
              </a:defRPr>
            </a:lvl1pPr>
          </a:lstStyle>
          <a:p>
            <a:r>
              <a:rPr lang="en-US" dirty="0"/>
              <a:t>Delivery &amp; Execution Across Multiple Teams with Azure DevOps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CA394C-057B-670E-5C0F-FD98AE4DB22F}"/>
              </a:ext>
            </a:extLst>
          </p:cNvPr>
          <p:cNvSpPr txBox="1"/>
          <p:nvPr userDrawn="1"/>
        </p:nvSpPr>
        <p:spPr>
          <a:xfrm>
            <a:off x="478118" y="6126494"/>
            <a:ext cx="603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D07C2E5-3227-4D72-9D84-DF12220DFD0C}" type="slidenum">
              <a:rPr lang="en-US" sz="1050" smtClean="0">
                <a:solidFill>
                  <a:schemeClr val="accent1"/>
                </a:solidFill>
              </a:rPr>
              <a:t>‹#›</a:t>
            </a:fld>
            <a:endParaRPr lang="en-US" sz="1050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4AF4-1AD0-D40C-F935-03732026A9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639769"/>
            <a:ext cx="9997403" cy="4378153"/>
          </a:xfrm>
        </p:spPr>
        <p:txBody>
          <a:bodyPr/>
          <a:lstStyle>
            <a:lvl1pPr>
              <a:defRPr sz="2800">
                <a:solidFill>
                  <a:srgbClr val="DD462F"/>
                </a:solidFill>
              </a:defRPr>
            </a:lvl1pPr>
            <a:lvl2pPr>
              <a:defRPr sz="2400">
                <a:solidFill>
                  <a:srgbClr val="DD462F"/>
                </a:solidFill>
              </a:defRPr>
            </a:lvl2pPr>
            <a:lvl3pPr>
              <a:defRPr sz="2000">
                <a:solidFill>
                  <a:srgbClr val="DD462F"/>
                </a:solidFill>
              </a:defRPr>
            </a:lvl3pPr>
            <a:lvl4pPr>
              <a:defRPr sz="1800">
                <a:solidFill>
                  <a:srgbClr val="DD462F"/>
                </a:solidFill>
              </a:defRPr>
            </a:lvl4pPr>
            <a:lvl5pPr>
              <a:defRPr sz="1800">
                <a:solidFill>
                  <a:srgbClr val="DD462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866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63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000" y="262783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F50FE8A-2F39-FE40-827A-181708700C3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391473" y="991018"/>
            <a:ext cx="4875095" cy="4875962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69EA595-F1E8-BD41-8961-13FC6D6D7C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0394" y="2200615"/>
            <a:ext cx="2940625" cy="543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197">
                <a:solidFill>
                  <a:srgbClr val="56464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About me.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9CF1250-ABA8-984C-A8D2-EA5BB4CF12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0393" y="4266758"/>
            <a:ext cx="4134720" cy="160022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2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599" b="0" i="0">
                <a:solidFill>
                  <a:srgbClr val="5646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12369" eaLnBrk="1" fontAlgn="auto" latinLnBrk="0" hangingPunct="1">
              <a:lnSpc>
                <a:spcPct val="100000"/>
              </a:lnSpc>
              <a:spcBef>
                <a:spcPts val="2948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/>
              <a:t>My passion is in helping people more effectively deliver value. My focus is on creating an environment for experimentation and continuous improvement.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DC1B7CAE-EE7C-1E4B-8791-1E9FB64B440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6416" y="3627064"/>
            <a:ext cx="4134720" cy="58874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2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1599" b="1" i="0">
                <a:solidFill>
                  <a:srgbClr val="56464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12369" eaLnBrk="1" fontAlgn="auto" latinLnBrk="0" hangingPunct="1">
              <a:lnSpc>
                <a:spcPct val="100000"/>
              </a:lnSpc>
              <a:spcBef>
                <a:spcPts val="2948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 err="1"/>
              <a:t>Agilist</a:t>
            </a:r>
            <a:r>
              <a:rPr lang="en-US"/>
              <a:t>. Scrum Master.</a:t>
            </a:r>
            <a:br>
              <a:rPr lang="en-US"/>
            </a:br>
            <a:r>
              <a:rPr lang="en-US"/>
              <a:t>Product Owner. Agile Coach.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E3AF506-634F-F349-B87A-4E2706D117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0393" y="3038321"/>
            <a:ext cx="4134720" cy="58874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23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 sz="2398" b="1" i="0">
                <a:solidFill>
                  <a:srgbClr val="5F2A7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12369" eaLnBrk="1" fontAlgn="auto" latinLnBrk="0" hangingPunct="1">
              <a:lnSpc>
                <a:spcPct val="100000"/>
              </a:lnSpc>
              <a:spcBef>
                <a:spcPts val="2948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/>
            </a:pPr>
            <a:r>
              <a:rPr lang="en-US"/>
              <a:t>Jane Doe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170ACCC-8B33-4549-A1C7-727A6D7F6A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0834" y="562420"/>
            <a:ext cx="1810980" cy="325592"/>
          </a:xfrm>
          <a:prstGeom prst="rect">
            <a:avLst/>
          </a:prstGeom>
          <a:gradFill>
            <a:gsLst>
              <a:gs pos="0">
                <a:srgbClr val="D4108D">
                  <a:alpha val="85000"/>
                </a:srgbClr>
              </a:gs>
              <a:gs pos="100000">
                <a:srgbClr val="582873">
                  <a:alpha val="85000"/>
                </a:srgbClr>
              </a:gs>
            </a:gsLst>
            <a:lin ang="0" scaled="0"/>
          </a:gra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5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9241457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B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18913" y="253011"/>
            <a:ext cx="11722340" cy="6351977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B58569-0779-3352-ABEE-B8F92651D8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6634" y="745955"/>
            <a:ext cx="1156497" cy="13833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18C30-88AE-29D8-8591-8004EBBA1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3498" y="3064151"/>
            <a:ext cx="6909715" cy="1153173"/>
          </a:xfrm>
        </p:spPr>
        <p:txBody>
          <a:bodyPr anchor="b">
            <a:noAutofit/>
          </a:bodyPr>
          <a:lstStyle>
            <a:lvl1pPr marL="0" indent="0" algn="l">
              <a:buNone/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8F1EA-F263-AFBF-EF4E-0BAC36A3CFC0}"/>
              </a:ext>
            </a:extLst>
          </p:cNvPr>
          <p:cNvSpPr txBox="1"/>
          <p:nvPr userDrawn="1"/>
        </p:nvSpPr>
        <p:spPr>
          <a:xfrm>
            <a:off x="638699" y="791286"/>
            <a:ext cx="3635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20484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2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1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2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2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2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3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B7531B-D717-240D-054D-95B054EA010C}"/>
              </a:ext>
            </a:extLst>
          </p:cNvPr>
          <p:cNvSpPr/>
          <p:nvPr userDrawn="1"/>
        </p:nvSpPr>
        <p:spPr>
          <a:xfrm>
            <a:off x="222944" y="258211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89D868-E86C-4E85-78EE-5A1E18E1B8D7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89F9FE2-BA08-E545-7561-73D1717194D8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621453" y="5284900"/>
            <a:ext cx="1088986" cy="13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09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6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63" r:id="rId21"/>
    <p:sldLayoutId id="214748368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devops/user-guide/sign-up-invite-teammates?view=azure-devops&amp;tabs=microsoft-accoun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devops/report/powerbi/what-are-analytics-views?view=azure-devop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devops/report/analytics/entity-reference-general?view=azure-devop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azuredevop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InnotechStrategies.custom-planner" TargetMode="External"/><Relationship Id="rId2" Type="http://schemas.openxmlformats.org/officeDocument/2006/relationships/hyperlink" Target="https://marketplace.visualstudio.com/items?itemName=itrellis.portfolio-plus-plu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devops/boards/plans/portfolio-management?view=azure-devop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boards/plans/track-dependencies?view=azure-devops" TargetMode="External"/><Relationship Id="rId2" Type="http://schemas.openxmlformats.org/officeDocument/2006/relationships/hyperlink" Target="https://learn.microsoft.com/en-us/azure/devops/boards/plans/review-team-plans?view=azure-devop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user-guide/sign-up-invite-teammates?view=azure-devops&amp;tabs=microsoft-account" TargetMode="External"/><Relationship Id="rId7" Type="http://schemas.openxmlformats.org/officeDocument/2006/relationships/hyperlink" Target="mailto:kristab3000@gmail.com" TargetMode="External"/><Relationship Id="rId2" Type="http://schemas.openxmlformats.org/officeDocument/2006/relationships/hyperlink" Target="https://codemash.org/2024-session-slide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azure/devops/boards/plans/review-team-plans?view=azure-devops" TargetMode="External"/><Relationship Id="rId5" Type="http://schemas.openxmlformats.org/officeDocument/2006/relationships/hyperlink" Target="https://devblogs.microsoft.com/devops/create-dashboards-without-a-team/" TargetMode="External"/><Relationship Id="rId4" Type="http://schemas.openxmlformats.org/officeDocument/2006/relationships/hyperlink" Target="https://learn.microsoft.com/en-us/azure/devops/boards/plans/portfolio-management?view=azure-devop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906C0-7FAE-75E2-8F36-4D26BB27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DD73-65F6-FEC9-FF10-ACC605D3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34" y="533855"/>
            <a:ext cx="9613861" cy="787288"/>
          </a:xfrm>
        </p:spPr>
        <p:txBody>
          <a:bodyPr/>
          <a:lstStyle/>
          <a:p>
            <a:r>
              <a:rPr lang="en-US" dirty="0"/>
              <a:t>Azure DevOps Concepts – Key Entities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F6B331-33C5-56B1-D53B-86D23FC9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531AB-3000-96C0-9911-0B3FB90F2C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Iteration Paths = Sprints</a:t>
            </a:r>
          </a:p>
          <a:p>
            <a:pPr lvl="1"/>
            <a:r>
              <a:rPr lang="en-US" dirty="0"/>
              <a:t>Iteration Paths are the central unit of defining time blocks in ADO </a:t>
            </a:r>
          </a:p>
          <a:p>
            <a:pPr lvl="1"/>
            <a:r>
              <a:rPr lang="en-US" dirty="0"/>
              <a:t>They are more commonly called Sprints, and within ADO, they are used interchangeably </a:t>
            </a:r>
          </a:p>
          <a:p>
            <a:pPr lvl="1"/>
            <a:r>
              <a:rPr lang="en-US" dirty="0"/>
              <a:t>Every Work item in ADO has an Iteration Path – representing either a sprint or the team’s backlog </a:t>
            </a:r>
          </a:p>
          <a:p>
            <a:pPr lvl="1"/>
            <a:r>
              <a:rPr lang="en-US" dirty="0"/>
              <a:t>Each Team typically has its own set of Iteration Paths (although they can be shared across teams)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3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E4CC-92C6-09BE-3CDB-23221223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Concepts – Key Entities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C42C9-1CBF-6873-A9EA-639C541CC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F9DC7-57E6-5C5C-41E7-6D85862220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Area Paths = Team Ownership (kind of) </a:t>
            </a:r>
          </a:p>
          <a:p>
            <a:pPr lvl="1"/>
            <a:r>
              <a:rPr lang="en-US" dirty="0"/>
              <a:t>Every work item in ADO has an area path </a:t>
            </a:r>
          </a:p>
          <a:p>
            <a:pPr lvl="1"/>
            <a:r>
              <a:rPr lang="en-US" dirty="0"/>
              <a:t>In the simplest case, each Team has its own base area path. </a:t>
            </a:r>
          </a:p>
          <a:p>
            <a:pPr lvl="1"/>
            <a:r>
              <a:rPr lang="en-US" dirty="0"/>
              <a:t>All work items on or below that path are owned by the team</a:t>
            </a:r>
          </a:p>
          <a:p>
            <a:pPr lvl="1"/>
            <a:r>
              <a:rPr lang="en-US" dirty="0"/>
              <a:t>So work items which are assigned that area path show up in the team’s backlog and on the teams boards </a:t>
            </a:r>
          </a:p>
          <a:p>
            <a:pPr lvl="1"/>
            <a:r>
              <a:rPr lang="en-US" dirty="0"/>
              <a:t>However it’s possible for multiple teams to share area paths or parts of an area path.  </a:t>
            </a:r>
          </a:p>
          <a:p>
            <a:pPr lvl="2"/>
            <a:r>
              <a:rPr lang="en-US" dirty="0"/>
              <a:t>We will get to this case later as it can be used for managing multiple teams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1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EED2-C5C0-2BA3-076B-A10B312C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Concepts – Key Entities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DA092-CAD0-886F-F323-FAAF6812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55C07-B479-C1A8-1BEE-0D2DA35F53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 Items </a:t>
            </a:r>
          </a:p>
          <a:p>
            <a:pPr lvl="1"/>
            <a:r>
              <a:rPr lang="en-US" dirty="0"/>
              <a:t>Work Items are the key units of work in ADO</a:t>
            </a:r>
          </a:p>
          <a:p>
            <a:pPr lvl="1"/>
            <a:r>
              <a:rPr lang="en-US" dirty="0"/>
              <a:t>The work items available in a project/team are dependent upon the Work Item Template used to define the team when it was created. </a:t>
            </a:r>
          </a:p>
          <a:p>
            <a:pPr lvl="1"/>
            <a:r>
              <a:rPr lang="en-US" dirty="0"/>
              <a:t>We are using the Agile WIT for this session which consists of </a:t>
            </a:r>
          </a:p>
          <a:p>
            <a:pPr lvl="1"/>
            <a:r>
              <a:rPr lang="en-US" dirty="0"/>
              <a:t>Epics – Initiative level groupings of features owned by team or managers </a:t>
            </a:r>
          </a:p>
          <a:p>
            <a:pPr lvl="2"/>
            <a:r>
              <a:rPr lang="en-US" dirty="0"/>
              <a:t>Features – Groupings of user stories owned by team or managers </a:t>
            </a:r>
          </a:p>
          <a:p>
            <a:pPr lvl="3"/>
            <a:r>
              <a:rPr lang="en-US" dirty="0"/>
              <a:t>User Stories – Central unit of work for a team </a:t>
            </a:r>
          </a:p>
          <a:p>
            <a:pPr lvl="4"/>
            <a:r>
              <a:rPr lang="en-US" dirty="0"/>
              <a:t>Tasks – Primary unit of effort. Remaining work is tracked here. </a:t>
            </a:r>
          </a:p>
          <a:p>
            <a:pPr lvl="1"/>
            <a:r>
              <a:rPr lang="en-US" dirty="0"/>
              <a:t>Highly customizable – from adding custom fields to existing work item types to defining new custom types and backlog levels </a:t>
            </a:r>
          </a:p>
        </p:txBody>
      </p:sp>
    </p:spTree>
    <p:extLst>
      <p:ext uri="{BB962C8B-B14F-4D97-AF65-F5344CB8AC3E}">
        <p14:creationId xmlns:p14="http://schemas.microsoft.com/office/powerpoint/2010/main" val="1677840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D82-3589-8362-EFC6-595AB859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Concepts – Work Item Links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CC2AB-ACA3-B656-552C-2F507741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81725-6249-91EB-02CA-223F03DD99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 Items can be related via work item links </a:t>
            </a:r>
          </a:p>
          <a:p>
            <a:r>
              <a:rPr lang="en-US" dirty="0"/>
              <a:t>The most common link is Parent/Child </a:t>
            </a:r>
          </a:p>
          <a:p>
            <a:pPr lvl="1"/>
            <a:r>
              <a:rPr lang="en-US" sz="2800" dirty="0"/>
              <a:t>Such as Epic -&gt; Feature </a:t>
            </a:r>
          </a:p>
          <a:p>
            <a:pPr lvl="2"/>
            <a:r>
              <a:rPr lang="en-US" sz="2800" dirty="0"/>
              <a:t>Feature -&gt; User Story </a:t>
            </a:r>
          </a:p>
          <a:p>
            <a:pPr lvl="3"/>
            <a:r>
              <a:rPr lang="en-US" sz="2800" dirty="0"/>
              <a:t>User Story -&gt; Task </a:t>
            </a:r>
          </a:p>
          <a:p>
            <a:r>
              <a:rPr lang="en-US" dirty="0"/>
              <a:t>For delivery and execution purposes, the predecessor/successor link is key (more on this later) </a:t>
            </a:r>
          </a:p>
        </p:txBody>
      </p:sp>
    </p:spTree>
    <p:extLst>
      <p:ext uri="{BB962C8B-B14F-4D97-AF65-F5344CB8AC3E}">
        <p14:creationId xmlns:p14="http://schemas.microsoft.com/office/powerpoint/2010/main" val="407274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219F-AF94-E050-64FB-39AEEBF3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Concepts – Self Service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290FC-63C6-2297-C830-1B949495C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53112-F1E5-25F8-261D-CF8CE038AE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Best way to learn ADO is to play with it yourself &amp; it’s available for free (for projects under 5 users) </a:t>
            </a:r>
          </a:p>
          <a:p>
            <a:r>
              <a:rPr lang="en-US" dirty="0">
                <a:hlinkClick r:id="rId2"/>
              </a:rPr>
              <a:t>https://learn.microsoft.com/en-us/azure/devops/user-guide/sign-up-invite-teammates?view=azure-devops&amp;tabs=microsoft-account</a:t>
            </a:r>
            <a:endParaRPr lang="en-US" dirty="0"/>
          </a:p>
          <a:p>
            <a:r>
              <a:rPr lang="en-US" dirty="0"/>
              <a:t>This will create an ADO organization for your Microsoft account.  </a:t>
            </a:r>
          </a:p>
          <a:p>
            <a:r>
              <a:rPr lang="en-US" dirty="0" err="1"/>
              <a:t>Pleeeeeze</a:t>
            </a:r>
            <a:r>
              <a:rPr lang="en-US" dirty="0"/>
              <a:t> don’t create actual work in your organization – for that your IT department should create an ADO organization for your entire company – projects and work items are NOT easily movable across ADO organizations. </a:t>
            </a:r>
          </a:p>
        </p:txBody>
      </p:sp>
    </p:spTree>
    <p:extLst>
      <p:ext uri="{BB962C8B-B14F-4D97-AF65-F5344CB8AC3E}">
        <p14:creationId xmlns:p14="http://schemas.microsoft.com/office/powerpoint/2010/main" val="40318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01BFD-D53D-5684-2155-96C5F4860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570" y="3077664"/>
            <a:ext cx="6909715" cy="1153173"/>
          </a:xfrm>
        </p:spPr>
        <p:txBody>
          <a:bodyPr/>
          <a:lstStyle/>
          <a:p>
            <a:r>
              <a:rPr lang="en-US" sz="4400" dirty="0"/>
              <a:t>Summary of Techniques </a:t>
            </a:r>
          </a:p>
        </p:txBody>
      </p:sp>
    </p:spTree>
    <p:extLst>
      <p:ext uri="{BB962C8B-B14F-4D97-AF65-F5344CB8AC3E}">
        <p14:creationId xmlns:p14="http://schemas.microsoft.com/office/powerpoint/2010/main" val="349592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13E2-50EA-0CBD-85F5-78CCB4FE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Techniques – Using ADO Essentials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E8A1F-043F-4CC6-FC7E-9DEEDE02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A28A9-BFD8-1234-816D-93131475D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387367"/>
            <a:ext cx="9997403" cy="4630556"/>
          </a:xfrm>
        </p:spPr>
        <p:txBody>
          <a:bodyPr>
            <a:normAutofit/>
          </a:bodyPr>
          <a:lstStyle/>
          <a:p>
            <a:r>
              <a:rPr lang="en-US" dirty="0"/>
              <a:t>One Project To Rule Them All – Shared Backlogs </a:t>
            </a:r>
          </a:p>
          <a:p>
            <a:pPr lvl="1"/>
            <a:r>
              <a:rPr lang="en-US" dirty="0"/>
              <a:t>In this scenario a single project with multiple teams is used </a:t>
            </a:r>
          </a:p>
          <a:p>
            <a:pPr lvl="1"/>
            <a:r>
              <a:rPr lang="en-US" dirty="0"/>
              <a:t>Hierarchical area path are created corresponding to a cross project management view, management teams, and development or feature teams </a:t>
            </a:r>
          </a:p>
          <a:p>
            <a:pPr lvl="1"/>
            <a:r>
              <a:rPr lang="en-US" dirty="0"/>
              <a:t>Shared Backlogs can be used to plan, execute, and deliver work across teams </a:t>
            </a:r>
          </a:p>
          <a:p>
            <a:pPr lvl="1"/>
            <a:r>
              <a:rPr lang="en-US" dirty="0"/>
              <a:t>Will cover this technique in more detail later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5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13E2-50EA-0CBD-85F5-78CCB4FE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Techniques – Using ADO Essentials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E8A1F-043F-4CC6-FC7E-9DEEDE02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A28A9-BFD8-1234-816D-93131475D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387367"/>
            <a:ext cx="9997403" cy="46305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Work Item Queries (WIQs) </a:t>
            </a:r>
          </a:p>
          <a:p>
            <a:pPr lvl="1"/>
            <a:r>
              <a:rPr lang="en-US" dirty="0"/>
              <a:t>Work item queries are a very powerful way to query information</a:t>
            </a:r>
          </a:p>
          <a:p>
            <a:pPr lvl="1"/>
            <a:r>
              <a:rPr lang="en-US" dirty="0"/>
              <a:t>Especially recursive information based on a link type such as parent/child or predecessor/successor </a:t>
            </a:r>
          </a:p>
          <a:p>
            <a:pPr lvl="1"/>
            <a:r>
              <a:rPr lang="en-US" dirty="0"/>
              <a:t>Backlog views are actually just WIQs with extra functionality</a:t>
            </a:r>
          </a:p>
          <a:p>
            <a:pPr lvl="1"/>
            <a:r>
              <a:rPr lang="en-US" dirty="0"/>
              <a:t>WIQs do provide the ability to query across projects, but it is limited in that it cannot traverse work item links across projects</a:t>
            </a:r>
          </a:p>
          <a:p>
            <a:r>
              <a:rPr lang="en-US" dirty="0"/>
              <a:t>Dashboard widgets</a:t>
            </a:r>
          </a:p>
          <a:p>
            <a:pPr lvl="1"/>
            <a:r>
              <a:rPr lang="en-US" dirty="0"/>
              <a:t>Widgets can offer powerful out of the box visualization work items</a:t>
            </a:r>
          </a:p>
          <a:p>
            <a:pPr lvl="1"/>
            <a:r>
              <a:rPr lang="en-US" dirty="0"/>
              <a:t>The more complex widgets are built on WIQs </a:t>
            </a:r>
          </a:p>
          <a:p>
            <a:pPr lvl="1"/>
            <a:r>
              <a:rPr lang="en-US" dirty="0"/>
              <a:t>However they share the same limitations as WIQs and can’t traverse projects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0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844E-47EB-217B-2C77-1B766A29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Techniques – Using ADO Essentials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51E20-981B-852C-7FCB-F8EC47B7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Delivery &amp; Execution Across Multiple Teams with Azure DevOps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50433-C484-16DA-F7D1-1672863A1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5" y="1639769"/>
            <a:ext cx="2875040" cy="43781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simple query to list all open work items hierarchically starting with Epics in an organization</a:t>
            </a:r>
          </a:p>
          <a:p>
            <a:r>
              <a:rPr lang="en-US" dirty="0"/>
              <a:t>But doesn’t capture relationships across projects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CDCF0-7485-8E5C-7EDB-C28AD790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97" y="1298621"/>
            <a:ext cx="6602644" cy="49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3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E18BB-251B-30CC-1FE8-A02FFF66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Techniques – Delivery Plans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8B246-4496-21E9-BF9E-372480D91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7B861-6294-DE3B-42CF-F16D3B5D7F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Delivery Plans </a:t>
            </a:r>
          </a:p>
          <a:p>
            <a:pPr lvl="1"/>
            <a:r>
              <a:rPr lang="en-US" dirty="0"/>
              <a:t>Started as an ADO extension which was eventually included as a fully-support feature in ADO itself</a:t>
            </a:r>
          </a:p>
          <a:p>
            <a:pPr lvl="1"/>
            <a:r>
              <a:rPr lang="en-US" dirty="0"/>
              <a:t>Provide the ability to plan, execute, and deliver work across multiple teams within any project in the organization.</a:t>
            </a:r>
          </a:p>
          <a:p>
            <a:pPr lvl="1"/>
            <a:r>
              <a:rPr lang="en-US" dirty="0"/>
              <a:t>Most adaptable and flexible means to plan cross team/project work as they do not require a complex project/team backlog structure and support heterogeneous project types and structures   </a:t>
            </a:r>
          </a:p>
          <a:p>
            <a:pPr lvl="1"/>
            <a:r>
              <a:rPr lang="en-US" dirty="0"/>
              <a:t>Delivery Plans beat-out other competing extensions Epic Roadmaps, Feature Timelines, and Portfolio Plans</a:t>
            </a:r>
          </a:p>
          <a:p>
            <a:pPr lvl="1"/>
            <a:r>
              <a:rPr lang="en-US" dirty="0"/>
              <a:t>More on Delivery Plans below!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9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8FD5603-5A27-73FF-7147-0D7E25EAE1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0079" y="4298672"/>
            <a:ext cx="6738730" cy="1701094"/>
          </a:xfrm>
        </p:spPr>
        <p:txBody>
          <a:bodyPr/>
          <a:lstStyle/>
          <a:p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Program: BASIC on C64 to make sound effects. (4</a:t>
            </a:r>
            <a:r>
              <a:rPr lang="en-US" sz="1600" baseline="30000" dirty="0"/>
              <a:t>th</a:t>
            </a:r>
            <a:r>
              <a:rPr lang="en-US" sz="1600" dirty="0"/>
              <a:t> grade) </a:t>
            </a:r>
          </a:p>
          <a:p>
            <a:r>
              <a:rPr lang="en-US" sz="1600" dirty="0"/>
              <a:t>Studied composition and computer science </a:t>
            </a:r>
          </a:p>
          <a:p>
            <a:r>
              <a:rPr lang="en-US" sz="1600" dirty="0"/>
              <a:t>I’ve been working with ADO since it was VS Team System 19 years ago! </a:t>
            </a:r>
          </a:p>
          <a:p>
            <a:r>
              <a:rPr lang="en-US" sz="1600" dirty="0"/>
              <a:t>Been doing this way too long! </a:t>
            </a:r>
          </a:p>
          <a:p>
            <a:r>
              <a:rPr lang="en-US" sz="1600" dirty="0"/>
              <a:t>Software Engineer, Tech Lead, Architect, Coach.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ADD46FD-02CB-6B9E-CB90-0D43EF55579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35380" y="2548469"/>
            <a:ext cx="4001933" cy="136707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Architect. Technical Coach. Advocate. Musician. Mom. Transwoman. Human.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AD32971-47C7-4BFE-0438-57276396A59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62995" y="1709379"/>
            <a:ext cx="3197140" cy="665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Krista Campbell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AEB76A-D67C-576D-145C-118FEEFB6834}"/>
              </a:ext>
            </a:extLst>
          </p:cNvPr>
          <p:cNvSpPr txBox="1"/>
          <p:nvPr/>
        </p:nvSpPr>
        <p:spPr>
          <a:xfrm>
            <a:off x="2895279" y="5769448"/>
            <a:ext cx="2634899" cy="423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671" tIns="67671" rIns="67671" bIns="67671" numCol="1" spcCol="38100" rtlCol="0" anchor="ctr">
            <a:spAutoFit/>
          </a:bodyPr>
          <a:lstStyle/>
          <a:p>
            <a:pPr defTabSz="1099649" hangingPunct="0"/>
            <a:endParaRPr lang="en-US" sz="1865" dirty="0"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" name="Picture 26" descr="A child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C83EA5F-BE4E-4A83-AC3A-1B9D6962A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27511" r="4709" b="-2126"/>
          <a:stretch/>
        </p:blipFill>
        <p:spPr>
          <a:xfrm>
            <a:off x="5530178" y="470606"/>
            <a:ext cx="4562049" cy="2853810"/>
          </a:xfrm>
          <a:prstGeom prst="rect">
            <a:avLst/>
          </a:prstGeom>
        </p:spPr>
      </p:pic>
      <p:pic>
        <p:nvPicPr>
          <p:cNvPr id="29" name="Picture 28" descr="A person with red hair and glasses smiling&#10;&#10;Description automatically generated with low confidence">
            <a:extLst>
              <a:ext uri="{FF2B5EF4-FFF2-40B4-BE49-F238E27FC236}">
                <a16:creationId xmlns:a16="http://schemas.microsoft.com/office/drawing/2014/main" id="{1E648AE2-9529-AAB2-2A3F-C449E791A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50"/>
          <a:stretch/>
        </p:blipFill>
        <p:spPr>
          <a:xfrm rot="5400000">
            <a:off x="8423121" y="3509793"/>
            <a:ext cx="3202725" cy="2844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347067-5BD3-D011-98A0-6AE2AEC2525D}"/>
              </a:ext>
            </a:extLst>
          </p:cNvPr>
          <p:cNvSpPr txBox="1"/>
          <p:nvPr/>
        </p:nvSpPr>
        <p:spPr>
          <a:xfrm>
            <a:off x="4369490" y="6260189"/>
            <a:ext cx="3094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kristab3000@gmail.com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72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F71C-AA08-8543-CD18-F587A927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Techniques – Reporting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985F6-8385-7685-DE27-AF7241E5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6625F-A594-746D-9252-137EDB6F3A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Analytics Views </a:t>
            </a:r>
          </a:p>
          <a:p>
            <a:pPr lvl="1"/>
            <a:r>
              <a:rPr lang="en-US" dirty="0"/>
              <a:t>Project specific simplified views of team and project data</a:t>
            </a:r>
          </a:p>
          <a:p>
            <a:pPr lvl="1"/>
            <a:r>
              <a:rPr lang="en-US" dirty="0"/>
              <a:t>Intended to be (relatively) easily consumable by Power BI (free) </a:t>
            </a:r>
          </a:p>
          <a:p>
            <a:pPr lvl="1"/>
            <a:r>
              <a:rPr lang="en-US" dirty="0"/>
              <a:t>Create your view in Azure Boards, then consume that view in Power BI 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https://learn.microsoft.com/en-us/azure/devops/report/powerbi/what-are-analytics-views?view=azure-devops</a:t>
            </a:r>
            <a:r>
              <a:rPr lang="en-US" dirty="0"/>
              <a:t> for more details </a:t>
            </a:r>
          </a:p>
          <a:p>
            <a:pPr lvl="1"/>
            <a:r>
              <a:rPr lang="en-US" dirty="0"/>
              <a:t>It is possible to create Power BI Reports across projects by using multiple analytics view which can be very inefficient for larger projects </a:t>
            </a:r>
          </a:p>
        </p:txBody>
      </p:sp>
    </p:spTree>
    <p:extLst>
      <p:ext uri="{BB962C8B-B14F-4D97-AF65-F5344CB8AC3E}">
        <p14:creationId xmlns:p14="http://schemas.microsoft.com/office/powerpoint/2010/main" val="77229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D67B-A3EB-55D7-718F-F1C3D10F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Techniques – Reporting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E5614-89ED-B224-3B2E-6967998E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0BB9D-F279-60D2-4BFD-F6FE8BEB4D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OData queries</a:t>
            </a:r>
          </a:p>
          <a:p>
            <a:pPr lvl="1"/>
            <a:r>
              <a:rPr lang="en-US" dirty="0"/>
              <a:t>More complexity but more to write than Analytics Views</a:t>
            </a:r>
          </a:p>
          <a:p>
            <a:pPr lvl="1"/>
            <a:r>
              <a:rPr lang="en-US" dirty="0"/>
              <a:t>Exposes the entirety of ADO’s historical data </a:t>
            </a:r>
          </a:p>
          <a:p>
            <a:pPr lvl="1"/>
            <a:r>
              <a:rPr lang="en-US" dirty="0"/>
              <a:t>Possible to query across multiple projects in a single query </a:t>
            </a:r>
          </a:p>
          <a:p>
            <a:pPr lvl="1"/>
            <a:r>
              <a:rPr lang="en-US" dirty="0"/>
              <a:t>This is the modern, Azure </a:t>
            </a:r>
            <a:r>
              <a:rPr lang="en-US" dirty="0" err="1"/>
              <a:t>DevOp</a:t>
            </a:r>
            <a:r>
              <a:rPr lang="en-US" dirty="0"/>
              <a:t> Services analog to the old on-prem Azure DevOps Server SQL Reporting Services </a:t>
            </a:r>
          </a:p>
          <a:p>
            <a:pPr lvl="1"/>
            <a:r>
              <a:rPr lang="en-US" dirty="0"/>
              <a:t>Analytics views are effectively a de-normalized flattened version of the data exposed via Analytics Views </a:t>
            </a:r>
          </a:p>
          <a:p>
            <a:pPr lvl="1"/>
            <a:r>
              <a:rPr lang="en-US" dirty="0"/>
              <a:t>For more information: </a:t>
            </a:r>
            <a:r>
              <a:rPr lang="en-US" dirty="0">
                <a:hlinkClick r:id="rId2"/>
              </a:rPr>
              <a:t>https://learn.microsoft.com/en-us/azure/devops/report/analytics/entity-reference-general?view=azure-devops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422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1340-69DC-42D6-2EEC-1C43A926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Techniques – Extensions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3826E-8DE0-2E47-06FC-F95BAD66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DE873-45E4-7382-ADFE-43D284DFC2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Microsoft </a:t>
            </a:r>
            <a:r>
              <a:rPr lang="en-US" dirty="0" err="1"/>
              <a:t>DevLabs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Party Vendors are constantly building new extensions to ADO </a:t>
            </a:r>
          </a:p>
          <a:p>
            <a:r>
              <a:rPr lang="en-US" dirty="0"/>
              <a:t>These are all visible via the ADO Marketplace: </a:t>
            </a:r>
            <a:r>
              <a:rPr lang="en-US" dirty="0">
                <a:hlinkClick r:id="rId2"/>
              </a:rPr>
              <a:t>https://marketplace.visualstudio.com/azuredevops</a:t>
            </a:r>
            <a:endParaRPr lang="en-US" dirty="0"/>
          </a:p>
          <a:p>
            <a:r>
              <a:rPr lang="en-US" dirty="0"/>
              <a:t>Extensions have to be installed by an ADO Organization Admin and then enabled for your project.  </a:t>
            </a:r>
          </a:p>
          <a:p>
            <a:r>
              <a:rPr lang="en-US" dirty="0"/>
              <a:t>Note: extensions come and go.  You want to make sure you pick something that is still being actively supported. </a:t>
            </a:r>
          </a:p>
          <a:p>
            <a:r>
              <a:rPr lang="en-US" dirty="0"/>
              <a:t>Microsoft </a:t>
            </a:r>
            <a:r>
              <a:rPr lang="en-US" dirty="0" err="1"/>
              <a:t>DevLabs</a:t>
            </a:r>
            <a:r>
              <a:rPr lang="en-US" dirty="0"/>
              <a:t> is generally a safe bet. </a:t>
            </a:r>
          </a:p>
          <a:p>
            <a:r>
              <a:rPr lang="en-US" dirty="0"/>
              <a:t>Their best extensions eventually become part of ADO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1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0B27-F810-12EB-DEB5-831CBF08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Techniques – Extensions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7628D-F8BC-7DB9-B666-763F1002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BCE8F-C6A2-ADC1-6530-A7212D4A94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364843"/>
            <a:ext cx="9997403" cy="465307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Portfolio++ from </a:t>
            </a:r>
            <a:r>
              <a:rPr lang="en-US" dirty="0" err="1"/>
              <a:t>iTrellis</a:t>
            </a:r>
            <a:endParaRPr lang="en-US" dirty="0"/>
          </a:p>
          <a:p>
            <a:pPr lvl="1"/>
            <a:r>
              <a:rPr lang="en-US" dirty="0"/>
              <a:t>Both free and paid versions available </a:t>
            </a:r>
          </a:p>
          <a:p>
            <a:pPr lvl="1"/>
            <a:r>
              <a:rPr lang="en-US" dirty="0"/>
              <a:t>Allows for visualization of cross-project roadmaps similar to Delivery Plans </a:t>
            </a:r>
          </a:p>
          <a:p>
            <a:pPr lvl="1"/>
            <a:r>
              <a:rPr lang="en-US" dirty="0"/>
              <a:t>For more information see: </a:t>
            </a:r>
            <a:r>
              <a:rPr lang="en-US" dirty="0">
                <a:hlinkClick r:id="rId2"/>
              </a:rPr>
              <a:t>https://marketplace.visualstudio.com/items?itemName=itrellis.portfolio-plus-plus</a:t>
            </a:r>
            <a:endParaRPr lang="en-US" dirty="0"/>
          </a:p>
          <a:p>
            <a:r>
              <a:rPr lang="en-US" dirty="0"/>
              <a:t>Planner Extension from </a:t>
            </a:r>
            <a:r>
              <a:rPr lang="en-US" dirty="0" err="1"/>
              <a:t>Innotech</a:t>
            </a:r>
            <a:r>
              <a:rPr lang="en-US" dirty="0"/>
              <a:t> Strategies</a:t>
            </a:r>
          </a:p>
          <a:p>
            <a:pPr lvl="1"/>
            <a:r>
              <a:rPr lang="en-US" dirty="0"/>
              <a:t>License fee required </a:t>
            </a:r>
          </a:p>
          <a:p>
            <a:pPr lvl="1"/>
            <a:r>
              <a:rPr lang="en-US" dirty="0"/>
              <a:t>Calendar view for viewing/scheduling work items </a:t>
            </a:r>
          </a:p>
          <a:p>
            <a:pPr lvl="1"/>
            <a:r>
              <a:rPr lang="en-US" dirty="0"/>
              <a:t>Negative reviews/installation issues </a:t>
            </a:r>
          </a:p>
          <a:p>
            <a:pPr lvl="1"/>
            <a:r>
              <a:rPr lang="en-US" dirty="0"/>
              <a:t>For more information see: </a:t>
            </a:r>
            <a:r>
              <a:rPr lang="en-US" dirty="0">
                <a:hlinkClick r:id="rId3"/>
              </a:rPr>
              <a:t>https://marketplace.visualstudio.com/items?itemName=InnotechStrategies.custom-planner</a:t>
            </a:r>
            <a:endParaRPr lang="en-US" dirty="0"/>
          </a:p>
          <a:p>
            <a:r>
              <a:rPr lang="en-US" dirty="0"/>
              <a:t>Recommendation: Use Delivery Plans first, then look at other extensions only if Delivery Plans doesn’t meet your needs. </a:t>
            </a:r>
          </a:p>
        </p:txBody>
      </p:sp>
    </p:spTree>
    <p:extLst>
      <p:ext uri="{BB962C8B-B14F-4D97-AF65-F5344CB8AC3E}">
        <p14:creationId xmlns:p14="http://schemas.microsoft.com/office/powerpoint/2010/main" val="3000012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815F3-A76A-3A60-570A-A9D7B39E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Techniques – Deprecated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507DBA-A134-1457-292D-D1BCB867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4666E-8214-B7AA-89A9-C37ADBA432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639769"/>
            <a:ext cx="9997403" cy="4488059"/>
          </a:xfrm>
        </p:spPr>
        <p:txBody>
          <a:bodyPr>
            <a:normAutofit/>
          </a:bodyPr>
          <a:lstStyle/>
          <a:p>
            <a:r>
              <a:rPr lang="en-US" dirty="0"/>
              <a:t>Deprecated Extensions </a:t>
            </a:r>
          </a:p>
          <a:p>
            <a:pPr lvl="1"/>
            <a:r>
              <a:rPr lang="en-US" dirty="0"/>
              <a:t>Included here as they have deprecated only in the past year and are still present on some installations </a:t>
            </a:r>
          </a:p>
          <a:p>
            <a:pPr lvl="1"/>
            <a:r>
              <a:rPr lang="en-US" dirty="0"/>
              <a:t>Feature Timeline – provided a tea-level view of feature progress across sprints </a:t>
            </a:r>
          </a:p>
          <a:p>
            <a:pPr lvl="1"/>
            <a:r>
              <a:rPr lang="en-US" dirty="0"/>
              <a:t>Epic Roadmap – provided a cross team view of epics and their component work items </a:t>
            </a:r>
          </a:p>
          <a:p>
            <a:pPr lvl="1"/>
            <a:r>
              <a:rPr lang="en-US" dirty="0"/>
              <a:t>Portfolio Plans – similar to delivery plans – provided a cross project view of work.  </a:t>
            </a:r>
          </a:p>
          <a:p>
            <a:pPr lvl="1"/>
            <a:r>
              <a:rPr lang="en-US" dirty="0"/>
              <a:t>Recommendation: If these extensions are still installed on your ADO organization, do not use these extensions, but instead use Delivery Plans</a:t>
            </a:r>
          </a:p>
        </p:txBody>
      </p:sp>
    </p:spTree>
    <p:extLst>
      <p:ext uri="{BB962C8B-B14F-4D97-AF65-F5344CB8AC3E}">
        <p14:creationId xmlns:p14="http://schemas.microsoft.com/office/powerpoint/2010/main" val="194764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1087-98F9-862B-DE0A-7CFEA46D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Techniques – Deprecated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A5AE9E-FABC-6A0F-38A6-F8F69C82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C2E81-F9A0-59B8-C5BB-DC5C059972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SQL Server Reporting </a:t>
            </a:r>
          </a:p>
          <a:p>
            <a:pPr lvl="1"/>
            <a:r>
              <a:rPr lang="en-US" dirty="0"/>
              <a:t>Advanced reporting via SQL Server Reporting Services used to be the only way to mine multi-project data </a:t>
            </a:r>
          </a:p>
          <a:p>
            <a:pPr lvl="1"/>
            <a:r>
              <a:rPr lang="en-US" dirty="0"/>
              <a:t>However, that was available only on Azure DevOps Server and has been deprecated as of Azure Dev Ops server 2020 </a:t>
            </a:r>
          </a:p>
        </p:txBody>
      </p:sp>
    </p:spTree>
    <p:extLst>
      <p:ext uri="{BB962C8B-B14F-4D97-AF65-F5344CB8AC3E}">
        <p14:creationId xmlns:p14="http://schemas.microsoft.com/office/powerpoint/2010/main" val="600245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01BFD-D53D-5684-2155-96C5F4860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3225" y="2247712"/>
            <a:ext cx="7999874" cy="1983125"/>
          </a:xfrm>
        </p:spPr>
        <p:txBody>
          <a:bodyPr/>
          <a:lstStyle/>
          <a:p>
            <a:r>
              <a:rPr lang="en-US" sz="4400" dirty="0"/>
              <a:t>One Project to Rule Them All: </a:t>
            </a:r>
          </a:p>
          <a:p>
            <a:r>
              <a:rPr lang="en-US" sz="4400" dirty="0"/>
              <a:t>Shared Backlogs</a:t>
            </a:r>
          </a:p>
        </p:txBody>
      </p:sp>
    </p:spTree>
    <p:extLst>
      <p:ext uri="{BB962C8B-B14F-4D97-AF65-F5344CB8AC3E}">
        <p14:creationId xmlns:p14="http://schemas.microsoft.com/office/powerpoint/2010/main" val="82481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13E2-50EA-0CBD-85F5-78CCB4FE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E8A1F-043F-4CC6-FC7E-9DEEDE02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A28A9-BFD8-1234-816D-93131475D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One Project to Rule Them All </a:t>
            </a:r>
          </a:p>
          <a:p>
            <a:pPr lvl="1"/>
            <a:r>
              <a:rPr lang="en-US" dirty="0"/>
              <a:t>This is generally the recommended approach by Microsoft to configure for work multiple teams with or without shared backlogs </a:t>
            </a:r>
          </a:p>
          <a:p>
            <a:pPr lvl="1"/>
            <a:r>
              <a:rPr lang="en-US" dirty="0"/>
              <a:t>It provides the greatest flexibility in visibility and sharing of work items across teams.  </a:t>
            </a:r>
          </a:p>
          <a:p>
            <a:pPr lvl="1"/>
            <a:r>
              <a:rPr lang="en-US" dirty="0"/>
              <a:t>Shared backlogs (or “Portfolio Management”) allow us to take advantage of this to have a common backlog and view of work at the high level (typically for project managers) but also allowing teams doing the work to be autonomous</a:t>
            </a:r>
          </a:p>
          <a:p>
            <a:pPr lvl="1"/>
            <a:r>
              <a:rPr lang="en-US" dirty="0"/>
              <a:t>Until recently this was the only means to roll up work in multiple teams into a single high level view </a:t>
            </a:r>
          </a:p>
        </p:txBody>
      </p:sp>
    </p:spTree>
    <p:extLst>
      <p:ext uri="{BB962C8B-B14F-4D97-AF65-F5344CB8AC3E}">
        <p14:creationId xmlns:p14="http://schemas.microsoft.com/office/powerpoint/2010/main" val="62974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0C16-F93F-EB6F-3FBC-2464A79E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410A4-EDCA-F881-B93F-082BCCAB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6AAF7-B397-E8A6-D356-378A2C5ABA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Pros: </a:t>
            </a:r>
          </a:p>
          <a:p>
            <a:pPr lvl="1"/>
            <a:r>
              <a:rPr lang="en-US" dirty="0"/>
              <a:t>Leverages ADO structure </a:t>
            </a:r>
          </a:p>
          <a:p>
            <a:pPr lvl="1"/>
            <a:r>
              <a:rPr lang="en-US" dirty="0"/>
              <a:t>Provides the greatest flexibility in tool usage as all work items are in the same project  </a:t>
            </a:r>
          </a:p>
          <a:p>
            <a:r>
              <a:rPr lang="en-US" dirty="0"/>
              <a:t>Cons: </a:t>
            </a:r>
          </a:p>
          <a:p>
            <a:pPr lvl="1"/>
            <a:r>
              <a:rPr lang="en-US" dirty="0"/>
              <a:t>Complicated to setup and maintain </a:t>
            </a:r>
          </a:p>
          <a:p>
            <a:pPr lvl="1"/>
            <a:r>
              <a:rPr lang="en-US" dirty="0"/>
              <a:t>Requires shared area paths which can cause issues if Azure boards are customized </a:t>
            </a:r>
          </a:p>
          <a:p>
            <a:pPr lvl="1"/>
            <a:r>
              <a:rPr lang="en-US" dirty="0"/>
              <a:t>Requires that the project and team structure is known and defined ahead of time. </a:t>
            </a:r>
          </a:p>
          <a:p>
            <a:pPr lvl="1"/>
            <a:r>
              <a:rPr lang="en-US" dirty="0"/>
              <a:t>Requires that all teams exist in the same project – and thus have the same work item template. </a:t>
            </a:r>
          </a:p>
        </p:txBody>
      </p:sp>
    </p:spTree>
    <p:extLst>
      <p:ext uri="{BB962C8B-B14F-4D97-AF65-F5344CB8AC3E}">
        <p14:creationId xmlns:p14="http://schemas.microsoft.com/office/powerpoint/2010/main" val="2910261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8EDA-BBD0-12E2-16DB-60B4E117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5D5F5-FDBE-6F8F-12B2-743A4B51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70E1A-4669-E34C-AE9C-E7E7A13D47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481959"/>
            <a:ext cx="9997403" cy="4535963"/>
          </a:xfrm>
        </p:spPr>
        <p:txBody>
          <a:bodyPr>
            <a:noAutofit/>
          </a:bodyPr>
          <a:lstStyle/>
          <a:p>
            <a:r>
              <a:rPr lang="en-US" sz="2000" dirty="0"/>
              <a:t>Approach: </a:t>
            </a:r>
          </a:p>
          <a:p>
            <a:pPr lvl="1"/>
            <a:r>
              <a:rPr lang="en-US" sz="2000" dirty="0"/>
              <a:t>The key to the approach is using a hierarchical area path structure </a:t>
            </a:r>
          </a:p>
          <a:p>
            <a:pPr lvl="2"/>
            <a:r>
              <a:rPr lang="en-US" dirty="0"/>
              <a:t>Remember that a backlog is just a collection of work items in an area path </a:t>
            </a:r>
          </a:p>
          <a:p>
            <a:pPr lvl="2"/>
            <a:r>
              <a:rPr lang="en-US" dirty="0"/>
              <a:t>And a team’s backlog is defined by associating that team with said area path </a:t>
            </a:r>
          </a:p>
          <a:p>
            <a:pPr lvl="1"/>
            <a:r>
              <a:rPr lang="en-US" sz="2000" dirty="0"/>
              <a:t>A common area path is created for the default team of the project </a:t>
            </a:r>
          </a:p>
          <a:p>
            <a:pPr lvl="2"/>
            <a:r>
              <a:rPr lang="en-US" dirty="0"/>
              <a:t>Below that common area path, management area paths are created for management teams </a:t>
            </a:r>
          </a:p>
          <a:p>
            <a:pPr lvl="2"/>
            <a:r>
              <a:rPr lang="en-US" dirty="0"/>
              <a:t>High level work items like Epics and Features exist in these area paths  </a:t>
            </a:r>
          </a:p>
          <a:p>
            <a:pPr lvl="3"/>
            <a:r>
              <a:rPr lang="en-US" sz="2000" dirty="0"/>
              <a:t>Below those management area paths, area paths are created for development teams (which Microsoft likes to call Feature Teams) </a:t>
            </a:r>
          </a:p>
          <a:p>
            <a:pPr lvl="3"/>
            <a:r>
              <a:rPr lang="en-US" sz="2000" dirty="0"/>
              <a:t>User Stories and Tasks to implement the Epics and Features exist at this level </a:t>
            </a:r>
          </a:p>
        </p:txBody>
      </p:sp>
    </p:spTree>
    <p:extLst>
      <p:ext uri="{BB962C8B-B14F-4D97-AF65-F5344CB8AC3E}">
        <p14:creationId xmlns:p14="http://schemas.microsoft.com/office/powerpoint/2010/main" val="236167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01BFD-D53D-5684-2155-96C5F4860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4578" y="1792765"/>
            <a:ext cx="6909715" cy="4330739"/>
          </a:xfrm>
        </p:spPr>
        <p:txBody>
          <a:bodyPr/>
          <a:lstStyle/>
          <a:p>
            <a:r>
              <a:rPr lang="en-US" dirty="0"/>
              <a:t>Topics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ADO Concepts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Summary of Tools &amp;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Project To Rule Them All - Shared Backlogs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Delivery Plans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36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8C96-370B-03D2-8CDC-54171856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CCC02-6266-4361-72A0-2FCCB029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357B-F789-D88A-E2FD-C282C44C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canonical </a:t>
            </a:r>
            <a:r>
              <a:rPr lang="en-US" dirty="0" err="1"/>
              <a:t>Microsft</a:t>
            </a:r>
            <a:r>
              <a:rPr lang="en-US" dirty="0"/>
              <a:t> </a:t>
            </a:r>
            <a:r>
              <a:rPr lang="en-US" dirty="0" err="1"/>
              <a:t>Fabrikam</a:t>
            </a:r>
            <a:r>
              <a:rPr lang="en-US" dirty="0"/>
              <a:t> Fiber example can be found here: </a:t>
            </a:r>
            <a:r>
              <a:rPr lang="en-US" dirty="0">
                <a:hlinkClick r:id="rId2"/>
              </a:rPr>
              <a:t>https://learn.microsoft.com/en-us/azure/devops/boards/plans/portfolio-management?view=azure-devops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92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8C96-370B-03D2-8CDC-54171856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CCC02-6266-4361-72A0-2FCCB029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357B-F789-D88A-E2FD-C282C44C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Account Management &amp; Service Delivery teams are management teams owning Epics and Features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11BC1-A691-F252-74C6-CC3B5542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95" y="2616827"/>
            <a:ext cx="7988711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91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8C96-370B-03D2-8CDC-54171856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CCC02-6266-4361-72A0-2FCCB029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357B-F789-D88A-E2FD-C282C44C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Customer Profile, Shopping Cart, Email, Voice, TV, Service </a:t>
            </a:r>
            <a:r>
              <a:rPr lang="en-US" dirty="0" err="1"/>
              <a:t>Status,and</a:t>
            </a:r>
            <a:r>
              <a:rPr lang="en-US" dirty="0"/>
              <a:t> Internet are all development (feature) teams owning user stores and tasks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11BC1-A691-F252-74C6-CC3B5542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48" y="2891598"/>
            <a:ext cx="7988711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8C96-370B-03D2-8CDC-54171856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CCC02-6266-4361-72A0-2FCCB029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357B-F789-D88A-E2FD-C282C44C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350" y="1435714"/>
            <a:ext cx="4229430" cy="43781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hierarchical area path structure required to implement these backlogs is as follows: </a:t>
            </a:r>
          </a:p>
          <a:p>
            <a:r>
              <a:rPr lang="en-US" dirty="0"/>
              <a:t>Teams are defined which correspond to each of these area paths, with a Management team defined at the highest level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82355-3A38-A6CD-5F5B-ECBA0B63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966" y="1408527"/>
            <a:ext cx="2946551" cy="4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6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8C96-370B-03D2-8CDC-54171856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CCC02-6266-4361-72A0-2FCCB029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357B-F789-D88A-E2FD-C282C44C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349" y="1435714"/>
            <a:ext cx="9049173" cy="4378153"/>
          </a:xfrm>
        </p:spPr>
        <p:txBody>
          <a:bodyPr>
            <a:normAutofit/>
          </a:bodyPr>
          <a:lstStyle/>
          <a:p>
            <a:r>
              <a:rPr lang="en-US" dirty="0"/>
              <a:t>Then backlog views for each team can be used to show only the work that belongs to them. </a:t>
            </a:r>
          </a:p>
          <a:p>
            <a:r>
              <a:rPr lang="en-US" dirty="0"/>
              <a:t>Note that you have to add a “</a:t>
            </a:r>
            <a:r>
              <a:rPr lang="en-US" dirty="0" err="1"/>
              <a:t>NodeName</a:t>
            </a:r>
            <a:r>
              <a:rPr lang="en-US" dirty="0"/>
              <a:t>” columns to show the team names</a:t>
            </a:r>
          </a:p>
          <a:p>
            <a:r>
              <a:rPr lang="en-US" dirty="0"/>
              <a:t>You also have to be a member of each of the teams to be able to see their work items in the backlog </a:t>
            </a:r>
          </a:p>
        </p:txBody>
      </p:sp>
    </p:spTree>
    <p:extLst>
      <p:ext uri="{BB962C8B-B14F-4D97-AF65-F5344CB8AC3E}">
        <p14:creationId xmlns:p14="http://schemas.microsoft.com/office/powerpoint/2010/main" val="922563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8C96-370B-03D2-8CDC-54171856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CCC02-6266-4361-72A0-2FCCB029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357B-F789-D88A-E2FD-C282C44C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349" y="1435714"/>
            <a:ext cx="9049173" cy="4378153"/>
          </a:xfrm>
        </p:spPr>
        <p:txBody>
          <a:bodyPr>
            <a:normAutofit/>
          </a:bodyPr>
          <a:lstStyle/>
          <a:p>
            <a:r>
              <a:rPr lang="en-US" dirty="0"/>
              <a:t>Management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9EABE-B87A-0156-4545-B55848C2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464" y="1315855"/>
            <a:ext cx="6893977" cy="46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0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8C96-370B-03D2-8CDC-54171856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CCC02-6266-4361-72A0-2FCCB029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357B-F789-D88A-E2FD-C282C44C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350" y="1435714"/>
            <a:ext cx="2797020" cy="43781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Customer Service View </a:t>
            </a:r>
          </a:p>
          <a:p>
            <a:r>
              <a:rPr lang="en-US" dirty="0"/>
              <a:t>Note that the </a:t>
            </a:r>
            <a:r>
              <a:rPr lang="en-US" dirty="0" err="1"/>
              <a:t>Fabrikam</a:t>
            </a:r>
            <a:r>
              <a:rPr lang="en-US" dirty="0"/>
              <a:t> Epic is visible only with “Show Parents” enabled</a:t>
            </a:r>
          </a:p>
          <a:p>
            <a:r>
              <a:rPr lang="en-US" dirty="0"/>
              <a:t>The ‘</a:t>
            </a:r>
            <a:r>
              <a:rPr lang="en-US" dirty="0" err="1"/>
              <a:t>i</a:t>
            </a:r>
            <a:r>
              <a:rPr lang="en-US" dirty="0"/>
              <a:t>’ shows that its from a different team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FE709-DDF4-F372-5B50-B82DC825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228" y="1513490"/>
            <a:ext cx="8035953" cy="35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35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8C96-370B-03D2-8CDC-54171856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Project to Rule Them All - Shared Backlogs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CCC02-6266-4361-72A0-2FCCB029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9357B-F789-D88A-E2FD-C282C44C6F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350" y="1435714"/>
            <a:ext cx="2797020" cy="4378153"/>
          </a:xfrm>
        </p:spPr>
        <p:txBody>
          <a:bodyPr>
            <a:normAutofit/>
          </a:bodyPr>
          <a:lstStyle/>
          <a:p>
            <a:r>
              <a:rPr lang="en-US" dirty="0"/>
              <a:t>Account Management View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DBA16-E4F7-A6BF-42F5-D88D1FF52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54" y="1342552"/>
            <a:ext cx="6782149" cy="44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37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01BFD-D53D-5684-2155-96C5F4860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94570" y="3077664"/>
            <a:ext cx="6909715" cy="1153173"/>
          </a:xfrm>
        </p:spPr>
        <p:txBody>
          <a:bodyPr/>
          <a:lstStyle/>
          <a:p>
            <a:r>
              <a:rPr lang="en-US" sz="4400" dirty="0"/>
              <a:t>Delivery Plans</a:t>
            </a:r>
          </a:p>
        </p:txBody>
      </p:sp>
    </p:spTree>
    <p:extLst>
      <p:ext uri="{BB962C8B-B14F-4D97-AF65-F5344CB8AC3E}">
        <p14:creationId xmlns:p14="http://schemas.microsoft.com/office/powerpoint/2010/main" val="669144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13E2-50EA-0CBD-85F5-78CCB4FE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E8A1F-043F-4CC6-FC7E-9DEEDE02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A28A9-BFD8-1234-816D-93131475D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500809"/>
            <a:ext cx="9997403" cy="45171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Of all the techniques used thus far, Delivery Plans offer the greatest functionality, simplicity of use, and flexibility</a:t>
            </a:r>
          </a:p>
          <a:p>
            <a:r>
              <a:rPr lang="en-US" dirty="0"/>
              <a:t>Work Items from any team in the entire organization can be included. </a:t>
            </a:r>
          </a:p>
          <a:p>
            <a:r>
              <a:rPr lang="en-US" dirty="0"/>
              <a:t>This allows for cross-project and cross-team planning &amp; delivery to be done without having to define a complex and static project/team structure as we saw in Shared Backlogs</a:t>
            </a:r>
          </a:p>
          <a:p>
            <a:r>
              <a:rPr lang="en-US" dirty="0"/>
              <a:t>Work can be added from any backlog level for a team</a:t>
            </a:r>
          </a:p>
          <a:p>
            <a:r>
              <a:rPr lang="en-US" dirty="0"/>
              <a:t>Sprints do not have to match across teams </a:t>
            </a:r>
          </a:p>
          <a:p>
            <a:r>
              <a:rPr lang="en-US" dirty="0"/>
              <a:t>The “Winner” of the extension battle between Feature Timelines, Epic Roadmaps, and Portfolio plans. </a:t>
            </a:r>
          </a:p>
          <a:p>
            <a:r>
              <a:rPr lang="en-US" dirty="0"/>
              <a:t>And it is now available freely as core functionality of ADO </a:t>
            </a:r>
          </a:p>
        </p:txBody>
      </p:sp>
    </p:spTree>
    <p:extLst>
      <p:ext uri="{BB962C8B-B14F-4D97-AF65-F5344CB8AC3E}">
        <p14:creationId xmlns:p14="http://schemas.microsoft.com/office/powerpoint/2010/main" val="3714828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01BFD-D53D-5684-2155-96C5F4860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400" dirty="0"/>
              <a:t>Azure DevOps Concepts</a:t>
            </a:r>
          </a:p>
        </p:txBody>
      </p:sp>
    </p:spTree>
    <p:extLst>
      <p:ext uri="{BB962C8B-B14F-4D97-AF65-F5344CB8AC3E}">
        <p14:creationId xmlns:p14="http://schemas.microsoft.com/office/powerpoint/2010/main" val="3673150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DD28-6F4F-D133-E4F7-63583CFB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5EF2B-5BF5-88D9-48F3-C1780AD0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Delivery &amp; Execution Across Multiple Teams with Azure DevOps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2E61A-555F-8892-F3DD-53D702806A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524148"/>
            <a:ext cx="9997403" cy="4378153"/>
          </a:xfrm>
        </p:spPr>
        <p:txBody>
          <a:bodyPr>
            <a:normAutofit/>
          </a:bodyPr>
          <a:lstStyle/>
          <a:p>
            <a:r>
              <a:rPr lang="en-US" dirty="0"/>
              <a:t>Summary of Delivery Plan Features: </a:t>
            </a:r>
          </a:p>
          <a:p>
            <a:pPr lvl="1"/>
            <a:r>
              <a:rPr lang="en-US" dirty="0"/>
              <a:t>View up to 20 team backlogs, </a:t>
            </a:r>
            <a:r>
              <a:rPr lang="en-US" b="1" dirty="0"/>
              <a:t>including a mix of backlogs and teams from different projects.</a:t>
            </a:r>
          </a:p>
          <a:p>
            <a:pPr lvl="1"/>
            <a:r>
              <a:rPr lang="en-US" b="1" dirty="0"/>
              <a:t>View work items that span several iterations</a:t>
            </a:r>
          </a:p>
          <a:p>
            <a:pPr lvl="1"/>
            <a:r>
              <a:rPr lang="en-US" b="1" dirty="0"/>
              <a:t>View rollup progress </a:t>
            </a:r>
            <a:r>
              <a:rPr lang="en-US" dirty="0"/>
              <a:t>of features, epics, and other portfolio items</a:t>
            </a:r>
          </a:p>
          <a:p>
            <a:pPr lvl="1"/>
            <a:r>
              <a:rPr lang="en-US" b="1" dirty="0"/>
              <a:t>View dependencies </a:t>
            </a:r>
            <a:r>
              <a:rPr lang="en-US" dirty="0"/>
              <a:t>that exist between work items</a:t>
            </a:r>
          </a:p>
          <a:p>
            <a:pPr lvl="1"/>
            <a:r>
              <a:rPr lang="en-US" dirty="0"/>
              <a:t>Most items on the plan can be collapsed, expanded, or drilled down</a:t>
            </a:r>
          </a:p>
          <a:p>
            <a:pPr lvl="1"/>
            <a:r>
              <a:rPr lang="en-US" dirty="0"/>
              <a:t>Editing items on the plan edits the work item itself </a:t>
            </a:r>
          </a:p>
          <a:p>
            <a:pPr lvl="2"/>
            <a:r>
              <a:rPr lang="en-US" dirty="0"/>
              <a:t>Includes the creation of new work items </a:t>
            </a:r>
          </a:p>
          <a:p>
            <a:pPr lvl="2"/>
            <a:r>
              <a:rPr lang="en-US" dirty="0"/>
              <a:t>The most common edit is changing the Start &amp; Target dates of a work item.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79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C637-AAE8-6D6F-E786-11484B1B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 – Delivery Plan Requirements 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E15A5-3B78-DD06-8742-158E4E4A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DFEE4-1731-3F4C-2B6B-87B4A70297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393217"/>
            <a:ext cx="9997403" cy="4640015"/>
          </a:xfrm>
        </p:spPr>
        <p:txBody>
          <a:bodyPr>
            <a:normAutofit/>
          </a:bodyPr>
          <a:lstStyle/>
          <a:p>
            <a:r>
              <a:rPr lang="en-US" dirty="0"/>
              <a:t>To ensure the required work items are visible on the plan: </a:t>
            </a:r>
          </a:p>
          <a:p>
            <a:pPr lvl="1"/>
            <a:r>
              <a:rPr lang="en-US" dirty="0"/>
              <a:t>Work items must belong to a team's product backlog (Stories, Tasks) or portfolio backlog (Epics, Features)</a:t>
            </a:r>
          </a:p>
          <a:p>
            <a:pPr lvl="1"/>
            <a:r>
              <a:rPr lang="en-US" dirty="0"/>
              <a:t>Sprints must be selected for each team defined in the plan.</a:t>
            </a:r>
          </a:p>
          <a:p>
            <a:pPr lvl="1"/>
            <a:r>
              <a:rPr lang="en-US" dirty="0"/>
              <a:t>Start and end dates must be defined for each iteration.</a:t>
            </a:r>
          </a:p>
          <a:p>
            <a:pPr lvl="1"/>
            <a:r>
              <a:rPr lang="en-US" dirty="0"/>
              <a:t>Iteration paths must be assigned to each work item.</a:t>
            </a:r>
          </a:p>
          <a:p>
            <a:pPr lvl="1"/>
            <a:r>
              <a:rPr lang="en-US" dirty="0"/>
              <a:t>For dependency icons and lines to show, work items must be linked via the Predecessor-Successor link type </a:t>
            </a:r>
          </a:p>
          <a:p>
            <a:pPr lvl="1"/>
            <a:r>
              <a:rPr lang="en-US" dirty="0"/>
              <a:t>It’s common to miss one of these, especially when creating a new delivery plan.  Come back here if you’re asking yourself “Where’s my stuff?” </a:t>
            </a:r>
          </a:p>
        </p:txBody>
      </p:sp>
    </p:spTree>
    <p:extLst>
      <p:ext uri="{BB962C8B-B14F-4D97-AF65-F5344CB8AC3E}">
        <p14:creationId xmlns:p14="http://schemas.microsoft.com/office/powerpoint/2010/main" val="1957515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BCCD-B789-C96B-F514-09E1307E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 Creation 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297A0-9408-CDC1-C499-1BD71091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BB51-E488-4803-162C-90AC52A1E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delivery plan is created from the Delivery Plans node in the Azure Boards Hub</a:t>
            </a:r>
          </a:p>
          <a:p>
            <a:r>
              <a:rPr lang="en-US" dirty="0"/>
              <a:t>When creating the plan, you add work to it by selecting any team in the organization (even external to the current project) </a:t>
            </a:r>
          </a:p>
          <a:p>
            <a:r>
              <a:rPr lang="en-US" dirty="0"/>
              <a:t>And from that team you select a backlog (e.g. Epics, Features, Stories) </a:t>
            </a:r>
          </a:p>
          <a:p>
            <a:r>
              <a:rPr lang="en-US" dirty="0"/>
              <a:t>You can further filter which work items appear on the delivery plan by defining Field Criteria, much like a work item query </a:t>
            </a:r>
          </a:p>
        </p:txBody>
      </p:sp>
    </p:spTree>
    <p:extLst>
      <p:ext uri="{BB962C8B-B14F-4D97-AF65-F5344CB8AC3E}">
        <p14:creationId xmlns:p14="http://schemas.microsoft.com/office/powerpoint/2010/main" val="691893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0DC5-FDF5-EE21-CC77-1F9D563E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 Creation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D0F22-2647-CA43-7C3E-3A4BF12B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7F7A1-5E62-BECA-E392-CBAEEEA12E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639769"/>
            <a:ext cx="1881127" cy="4378153"/>
          </a:xfrm>
        </p:spPr>
        <p:txBody>
          <a:bodyPr>
            <a:normAutofit/>
          </a:bodyPr>
          <a:lstStyle/>
          <a:p>
            <a:r>
              <a:rPr lang="en-US" sz="1800" dirty="0"/>
              <a:t>Here the epics backlog is added from one team and the features backlog is added from a different team in a different project.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59685D-ED42-5BA0-6D5B-88D3B2E86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39"/>
          <a:stretch/>
        </p:blipFill>
        <p:spPr>
          <a:xfrm>
            <a:off x="2733059" y="1461889"/>
            <a:ext cx="7849003" cy="50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35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2231-785B-BADB-9939-2EFBF4D7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 – Essential Functionality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D1DC8-C1BA-4801-28D9-9AAB8D81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49F92-FA98-91B2-9197-C3B0E43D8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2" y="1298621"/>
            <a:ext cx="9431395" cy="48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51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8E4B-EFA3-A729-DC82-E0A2C546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 – Dependency Tracking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19298-20CC-384F-6262-7C451E0B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FF3B7-F724-EB72-55D1-A93FA0C0D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Dependency Tracking is one of the most important aspects of coordinating work across multiple projects/teams </a:t>
            </a:r>
          </a:p>
          <a:p>
            <a:r>
              <a:rPr lang="en-US" dirty="0"/>
              <a:t>This is one of the key functions of Delivery Plans </a:t>
            </a:r>
          </a:p>
          <a:p>
            <a:r>
              <a:rPr lang="en-US" dirty="0"/>
              <a:t>Based entirely on predecessor/successor work item links</a:t>
            </a:r>
          </a:p>
          <a:p>
            <a:r>
              <a:rPr lang="en-US" dirty="0"/>
              <a:t>Work items can be linked of any type.  </a:t>
            </a:r>
          </a:p>
          <a:p>
            <a:r>
              <a:rPr lang="en-US" dirty="0"/>
              <a:t>They simply have to meet the criteria to be viewed on the Delivery Plan (See Delivery Plan Requirements above)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98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8E4B-EFA3-A729-DC82-E0A2C546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 – Dependency Tracking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19298-20CC-384F-6262-7C451E0B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FF3B7-F724-EB72-55D1-A93FA0C0D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Dependency Tracking is one of the most important aspects of coordinating work across multiple projects/teams </a:t>
            </a:r>
          </a:p>
          <a:p>
            <a:r>
              <a:rPr lang="en-US" dirty="0"/>
              <a:t>This is one of the key functions of Delivery Plans </a:t>
            </a:r>
          </a:p>
          <a:p>
            <a:r>
              <a:rPr lang="en-US" dirty="0"/>
              <a:t>Based entirely on predecessor/successor work item links</a:t>
            </a:r>
          </a:p>
          <a:p>
            <a:r>
              <a:rPr lang="en-US" dirty="0"/>
              <a:t>Work items can be linked of any type </a:t>
            </a:r>
          </a:p>
          <a:p>
            <a:r>
              <a:rPr lang="en-US" dirty="0"/>
              <a:t>They simply have to meet the criteria to be viewed on the Delivery Plan (See Delivery Plan Requirements above)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15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8E4B-EFA3-A729-DC82-E0A2C546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 – Dependency Tracking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19298-20CC-384F-6262-7C451E0B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FF3B7-F724-EB72-55D1-A93FA0C0D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Invalid dependencies occur when a successor work item ends before its predecessor ends. </a:t>
            </a:r>
          </a:p>
          <a:p>
            <a:r>
              <a:rPr lang="en-US" dirty="0"/>
              <a:t>End dates can be defined in one of two ways: </a:t>
            </a:r>
          </a:p>
          <a:p>
            <a:pPr lvl="1"/>
            <a:r>
              <a:rPr lang="en-US" sz="2800" dirty="0"/>
              <a:t>By the Target date field (if defined) </a:t>
            </a:r>
          </a:p>
          <a:p>
            <a:pPr lvl="1"/>
            <a:r>
              <a:rPr lang="en-US" sz="2800" dirty="0"/>
              <a:t>Otherwise, by the end date of the sprint (iteration) currently assigned to the work item.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64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8E4B-EFA3-A729-DC82-E0A2C546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 – Dependency Tracking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19298-20CC-384F-6262-7C451E0B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FF3B7-F724-EB72-55D1-A93FA0C0D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639769"/>
            <a:ext cx="3203031" cy="4378153"/>
          </a:xfrm>
        </p:spPr>
        <p:txBody>
          <a:bodyPr/>
          <a:lstStyle/>
          <a:p>
            <a:r>
              <a:rPr lang="en-US" dirty="0"/>
              <a:t>Valid Dependencies are shown with a green link icon </a:t>
            </a:r>
          </a:p>
          <a:p>
            <a:r>
              <a:rPr lang="en-US" dirty="0"/>
              <a:t>Invalid Dependencies are shown with a red link icon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5BBF7-E625-114F-1CD6-C423958F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459" y="1408527"/>
            <a:ext cx="7045839" cy="433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61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8E4B-EFA3-A729-DC82-E0A2C546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 – Dependency Tracking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19298-20CC-384F-6262-7C451E0B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FF3B7-F724-EB72-55D1-A93FA0C0D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639769"/>
            <a:ext cx="3203031" cy="4378153"/>
          </a:xfrm>
        </p:spPr>
        <p:txBody>
          <a:bodyPr/>
          <a:lstStyle/>
          <a:p>
            <a:r>
              <a:rPr lang="en-US" dirty="0"/>
              <a:t>Clicking on a card will show its dependencies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7FF63-10A9-9254-95CA-F68438A5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78" y="1298621"/>
            <a:ext cx="6091253" cy="45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5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13E2-50EA-0CBD-85F5-78CCB4FE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Concepts – What is ADO?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E8A1F-043F-4CC6-FC7E-9DEEDE022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A28A9-BFD8-1234-816D-93131475DE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Azure DevOps or ADO ? </a:t>
            </a:r>
          </a:p>
          <a:p>
            <a:pPr lvl="1"/>
            <a:r>
              <a:rPr lang="en-US" dirty="0"/>
              <a:t>Accessible from Microsoft Azure but effectively its own product</a:t>
            </a:r>
          </a:p>
          <a:p>
            <a:pPr lvl="1"/>
            <a:r>
              <a:rPr lang="en-US" dirty="0"/>
              <a:t>ADO is Microsoft’s Application Lifecycle Management (ALM) Tool </a:t>
            </a:r>
          </a:p>
          <a:p>
            <a:pPr lvl="2"/>
            <a:r>
              <a:rPr lang="en-US" dirty="0"/>
              <a:t>Microsoft’s CI/CD platform </a:t>
            </a:r>
          </a:p>
          <a:p>
            <a:pPr lvl="2"/>
            <a:r>
              <a:rPr lang="en-US" dirty="0"/>
              <a:t>Microsoft’s Testing platform </a:t>
            </a:r>
          </a:p>
          <a:p>
            <a:pPr lvl="1"/>
            <a:r>
              <a:rPr lang="en-US" dirty="0"/>
              <a:t>Microsoft rebrands it every so often </a:t>
            </a:r>
          </a:p>
          <a:p>
            <a:pPr lvl="2"/>
            <a:r>
              <a:rPr lang="en-US" dirty="0"/>
              <a:t>Formerly Visual Studio Online </a:t>
            </a:r>
          </a:p>
          <a:p>
            <a:pPr lvl="2"/>
            <a:r>
              <a:rPr lang="en-US" dirty="0"/>
              <a:t>Formerly Microsoft Team Foundation Server</a:t>
            </a:r>
          </a:p>
          <a:p>
            <a:pPr lvl="2"/>
            <a:r>
              <a:rPr lang="en-US" dirty="0"/>
              <a:t>Formerly Microsoft Visual Studio Team System</a:t>
            </a:r>
          </a:p>
          <a:p>
            <a:pPr lvl="1"/>
            <a:r>
              <a:rPr lang="en-US" dirty="0"/>
              <a:t>For this talk we are focused on coordination, execution, and delivery of work via ADO which is primarily </a:t>
            </a:r>
            <a:r>
              <a:rPr lang="en-US" b="1" dirty="0"/>
              <a:t>Azure Boards</a:t>
            </a:r>
          </a:p>
        </p:txBody>
      </p:sp>
    </p:spTree>
    <p:extLst>
      <p:ext uri="{BB962C8B-B14F-4D97-AF65-F5344CB8AC3E}">
        <p14:creationId xmlns:p14="http://schemas.microsoft.com/office/powerpoint/2010/main" val="3549299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8E4B-EFA3-A729-DC82-E0A2C546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 – Dependency Tracking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19298-20CC-384F-6262-7C451E0B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FF3B7-F724-EB72-55D1-A93FA0C0D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639769"/>
            <a:ext cx="3203031" cy="4378153"/>
          </a:xfrm>
        </p:spPr>
        <p:txBody>
          <a:bodyPr/>
          <a:lstStyle/>
          <a:p>
            <a:r>
              <a:rPr lang="en-US" dirty="0"/>
              <a:t>Clicking on the X will show the reason for the invalid dependency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4C678-C396-1AF4-DEE5-4A9F3298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843" y="1643527"/>
            <a:ext cx="7233425" cy="41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5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8E4B-EFA3-A729-DC82-E0A2C546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 – Dependency Tracking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19298-20CC-384F-6262-7C451E0B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FF3B7-F724-EB72-55D1-A93FA0C0D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639769"/>
            <a:ext cx="3203031" cy="4378153"/>
          </a:xfrm>
        </p:spPr>
        <p:txBody>
          <a:bodyPr/>
          <a:lstStyle/>
          <a:p>
            <a:r>
              <a:rPr lang="en-US" dirty="0"/>
              <a:t>Clicking on the link icon on a work item will display all dependencies for that work item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4A99CF-AECB-4A31-923B-70A04872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685" y="1408527"/>
            <a:ext cx="6608320" cy="46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37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4265-EE43-6813-A5AB-6C98B8CA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19BA6-6130-CD1E-4F2D-1B1DBB1E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E8D31-89D1-8CD8-53EE-11149973B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 more information, see: </a:t>
            </a:r>
            <a:r>
              <a:rPr lang="en-US" dirty="0">
                <a:hlinkClick r:id="rId2"/>
              </a:rPr>
              <a:t>https://learn.microsoft.com/en-us/azure/devops/boards/plans/review-team-plans?view=azure-devops</a:t>
            </a:r>
            <a:endParaRPr lang="en-US" dirty="0"/>
          </a:p>
          <a:p>
            <a:r>
              <a:rPr lang="en-US" dirty="0"/>
              <a:t>And: </a:t>
            </a:r>
            <a:r>
              <a:rPr lang="en-US" dirty="0">
                <a:hlinkClick r:id="rId3"/>
              </a:rPr>
              <a:t>https://learn.microsoft.com/en-us/azure/devops/boards/plans/track-dependencies?view=azure-devops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79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7FD5-DCBE-89ED-3797-131D2527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Plan Demo	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6D5E3-EAF8-E808-DBF5-6B125AB5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7483" y="6112919"/>
            <a:ext cx="9359154" cy="338554"/>
          </a:xfrm>
        </p:spPr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ADC64-484F-5305-B2C8-7B02703682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9234" y="1376571"/>
            <a:ext cx="9997403" cy="4641352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CodemashPrime</a:t>
            </a:r>
            <a:r>
              <a:rPr lang="en-US" dirty="0"/>
              <a:t> App Project– Owns the </a:t>
            </a:r>
            <a:r>
              <a:rPr lang="en-US" dirty="0" err="1"/>
              <a:t>CodemashPrime</a:t>
            </a:r>
            <a:r>
              <a:rPr lang="en-US" dirty="0"/>
              <a:t> mobile app consisting of 3 teams</a:t>
            </a:r>
          </a:p>
          <a:p>
            <a:pPr lvl="1"/>
            <a:r>
              <a:rPr lang="en-US" dirty="0"/>
              <a:t>All teams have matching 2 week sprints</a:t>
            </a:r>
          </a:p>
          <a:p>
            <a:pPr lvl="1"/>
            <a:r>
              <a:rPr lang="en-US" dirty="0"/>
              <a:t>All teams use Epic, Feature, and Story backlogs 	</a:t>
            </a:r>
          </a:p>
          <a:p>
            <a:pPr lvl="1"/>
            <a:r>
              <a:rPr lang="en-US" dirty="0"/>
              <a:t>Teams: </a:t>
            </a:r>
            <a:r>
              <a:rPr lang="en-US" dirty="0" err="1"/>
              <a:t>CodemashPrime</a:t>
            </a:r>
            <a:r>
              <a:rPr lang="en-US" dirty="0"/>
              <a:t> Mobile, </a:t>
            </a:r>
            <a:r>
              <a:rPr lang="en-US" dirty="0" err="1"/>
              <a:t>CodemashPrime</a:t>
            </a:r>
            <a:r>
              <a:rPr lang="en-US" dirty="0"/>
              <a:t> UX, </a:t>
            </a:r>
            <a:r>
              <a:rPr lang="en-US" dirty="0" err="1"/>
              <a:t>CodemashPrime</a:t>
            </a:r>
            <a:r>
              <a:rPr lang="en-US" dirty="0"/>
              <a:t> </a:t>
            </a:r>
            <a:r>
              <a:rPr lang="en-US" dirty="0" err="1"/>
              <a:t>BackEnd</a:t>
            </a:r>
            <a:endParaRPr lang="en-US" dirty="0"/>
          </a:p>
          <a:p>
            <a:r>
              <a:rPr lang="en-US" dirty="0" err="1"/>
              <a:t>CodemashPrime</a:t>
            </a:r>
            <a:r>
              <a:rPr lang="en-US" dirty="0"/>
              <a:t> Data Project – Owns </a:t>
            </a:r>
            <a:r>
              <a:rPr lang="en-US" dirty="0" err="1"/>
              <a:t>CodemashPrime</a:t>
            </a:r>
            <a:r>
              <a:rPr lang="en-US" dirty="0"/>
              <a:t> databases</a:t>
            </a:r>
          </a:p>
          <a:p>
            <a:pPr lvl="1"/>
            <a:r>
              <a:rPr lang="en-US" dirty="0"/>
              <a:t>Only uses Features and Story backlogs </a:t>
            </a:r>
          </a:p>
          <a:p>
            <a:pPr lvl="1"/>
            <a:r>
              <a:rPr lang="en-US" dirty="0"/>
              <a:t>Only has 1 default team </a:t>
            </a:r>
          </a:p>
          <a:p>
            <a:pPr lvl="1"/>
            <a:r>
              <a:rPr lang="en-US" dirty="0"/>
              <a:t>2 week sprints matching </a:t>
            </a:r>
            <a:r>
              <a:rPr lang="en-US" dirty="0" err="1"/>
              <a:t>CodemashPrime</a:t>
            </a:r>
            <a:r>
              <a:rPr lang="en-US" dirty="0"/>
              <a:t> App </a:t>
            </a:r>
          </a:p>
          <a:p>
            <a:r>
              <a:rPr lang="en-US" dirty="0" err="1"/>
              <a:t>CodemashPrime</a:t>
            </a:r>
            <a:r>
              <a:rPr lang="en-US" dirty="0"/>
              <a:t> Integration Project – Owns integration with all vendor systems </a:t>
            </a:r>
          </a:p>
          <a:p>
            <a:pPr lvl="1"/>
            <a:r>
              <a:rPr lang="en-US" dirty="0"/>
              <a:t>Uses Epic, Feature, and Story backlogs </a:t>
            </a:r>
          </a:p>
          <a:p>
            <a:pPr lvl="1"/>
            <a:r>
              <a:rPr lang="en-US" dirty="0"/>
              <a:t>Only has 1 default team </a:t>
            </a:r>
          </a:p>
          <a:p>
            <a:pPr lvl="1"/>
            <a:r>
              <a:rPr lang="en-US" dirty="0"/>
              <a:t>3 week sprints </a:t>
            </a:r>
          </a:p>
        </p:txBody>
      </p:sp>
    </p:spTree>
    <p:extLst>
      <p:ext uri="{BB962C8B-B14F-4D97-AF65-F5344CB8AC3E}">
        <p14:creationId xmlns:p14="http://schemas.microsoft.com/office/powerpoint/2010/main" val="3444765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01BFD-D53D-5684-2155-96C5F4860D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505" y="2436924"/>
            <a:ext cx="8095716" cy="3193594"/>
          </a:xfrm>
        </p:spPr>
        <p:txBody>
          <a:bodyPr anchor="t"/>
          <a:lstStyle/>
          <a:p>
            <a:r>
              <a:rPr lang="en-US" sz="2400" dirty="0"/>
              <a:t>For more information: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Slide deck available at: </a:t>
            </a:r>
            <a:r>
              <a:rPr lang="fr-FR" sz="2400" u="none" baseline="0" dirty="0" err="1">
                <a:solidFill>
                  <a:srgbClr val="000000"/>
                </a:solidFill>
                <a:hlinkClick r:id="rId2"/>
              </a:rPr>
              <a:t>Codemash</a:t>
            </a:r>
            <a:r>
              <a:rPr lang="fr-FR" sz="2400" u="none" baseline="0" dirty="0">
                <a:solidFill>
                  <a:srgbClr val="000000"/>
                </a:solidFill>
                <a:hlinkClick r:id="rId2"/>
              </a:rPr>
              <a:t> 2024 Session Slides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Setup your own ADO organization: </a:t>
            </a:r>
            <a:r>
              <a:rPr lang="en-US" sz="2400" dirty="0">
                <a:hlinkClick r:id="rId3"/>
              </a:rPr>
              <a:t>Link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Shared backlogs / portfolio management: </a:t>
            </a:r>
            <a:r>
              <a:rPr lang="en-US" sz="2400" dirty="0">
                <a:hlinkClick r:id="rId4"/>
              </a:rPr>
              <a:t>Link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Project Dashboards/Widgets across teams: </a:t>
            </a:r>
            <a:r>
              <a:rPr lang="en-US" sz="2400" dirty="0">
                <a:hlinkClick r:id="rId5"/>
              </a:rPr>
              <a:t>Link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Delivery Plans: </a:t>
            </a:r>
            <a:r>
              <a:rPr lang="en-US" sz="2400" dirty="0">
                <a:hlinkClick r:id="rId6"/>
              </a:rPr>
              <a:t>Link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CC1C3BD-C319-773A-6955-517736669FE7}"/>
              </a:ext>
            </a:extLst>
          </p:cNvPr>
          <p:cNvSpPr txBox="1">
            <a:spLocks/>
          </p:cNvSpPr>
          <p:nvPr/>
        </p:nvSpPr>
        <p:spPr>
          <a:xfrm>
            <a:off x="234398" y="1565594"/>
            <a:ext cx="11723204" cy="687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Thank you for attending my session! 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7B8978F-4A1A-0B27-4FC7-E5FE884E5E73}"/>
              </a:ext>
            </a:extLst>
          </p:cNvPr>
          <p:cNvSpPr txBox="1">
            <a:spLocks/>
          </p:cNvSpPr>
          <p:nvPr/>
        </p:nvSpPr>
        <p:spPr>
          <a:xfrm>
            <a:off x="2850579" y="6134100"/>
            <a:ext cx="8095716" cy="4091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 can reach me at: </a:t>
            </a:r>
            <a:r>
              <a:rPr lang="en-US" sz="2400" dirty="0">
                <a:hlinkClick r:id="rId7"/>
              </a:rPr>
              <a:t>kristab3000@gmail.com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786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7D1D3-49BA-B060-09E5-90D34F1D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Concepts - Versions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93F2A6-E3B4-BCD9-CEEE-A582A3B40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 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FF5B8-06DA-9B17-ADA9-EE6DA1D8B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Two Versions: </a:t>
            </a:r>
          </a:p>
          <a:p>
            <a:pPr lvl="1"/>
            <a:r>
              <a:rPr lang="en-US" dirty="0"/>
              <a:t>Azure DevOps Services – The Software as a Service offering</a:t>
            </a:r>
          </a:p>
          <a:p>
            <a:pPr lvl="2"/>
            <a:r>
              <a:rPr lang="en-US" dirty="0"/>
              <a:t>Regularly updated by MS with new features </a:t>
            </a:r>
          </a:p>
          <a:p>
            <a:pPr lvl="2"/>
            <a:r>
              <a:rPr lang="en-US" dirty="0"/>
              <a:t>Managed by Microsoft </a:t>
            </a:r>
          </a:p>
          <a:p>
            <a:pPr lvl="2"/>
            <a:r>
              <a:rPr lang="en-US" dirty="0"/>
              <a:t>Most widely used  </a:t>
            </a:r>
          </a:p>
          <a:p>
            <a:pPr lvl="1"/>
            <a:r>
              <a:rPr lang="en-US" dirty="0"/>
              <a:t>Azure DevOps Server – The on-prem version </a:t>
            </a:r>
          </a:p>
          <a:p>
            <a:pPr lvl="2"/>
            <a:r>
              <a:rPr lang="en-US" dirty="0"/>
              <a:t>Requires internal IT support </a:t>
            </a:r>
          </a:p>
          <a:p>
            <a:pPr lvl="2"/>
            <a:r>
              <a:rPr lang="en-US" dirty="0"/>
              <a:t>Your company must install, configure, and support it </a:t>
            </a:r>
          </a:p>
          <a:p>
            <a:pPr lvl="2"/>
            <a:r>
              <a:rPr lang="en-US" dirty="0"/>
              <a:t>Updates must be applied manually </a:t>
            </a:r>
          </a:p>
          <a:p>
            <a:pPr lvl="1"/>
            <a:r>
              <a:rPr lang="en-US" dirty="0"/>
              <a:t>For the purposes of this talk we will be focusing on Azure DevOps Services</a:t>
            </a:r>
          </a:p>
        </p:txBody>
      </p:sp>
    </p:spTree>
    <p:extLst>
      <p:ext uri="{BB962C8B-B14F-4D97-AF65-F5344CB8AC3E}">
        <p14:creationId xmlns:p14="http://schemas.microsoft.com/office/powerpoint/2010/main" val="184119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9AFE-C596-9F41-C4E1-12AD877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Concepts – Key Entities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20C92-C655-653F-9DBB-C095D296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992A9-56CD-94A1-C329-B046F37F80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Organization </a:t>
            </a:r>
          </a:p>
          <a:p>
            <a:pPr lvl="1"/>
            <a:r>
              <a:rPr lang="en-US" dirty="0"/>
              <a:t>Top level Entity containing Projects </a:t>
            </a:r>
          </a:p>
          <a:p>
            <a:pPr lvl="1"/>
            <a:r>
              <a:rPr lang="en-US" dirty="0"/>
              <a:t>In on-prem &amp; previous versions known as “Team Project Collections” </a:t>
            </a:r>
          </a:p>
          <a:p>
            <a:pPr lvl="1"/>
            <a:r>
              <a:rPr lang="en-US" dirty="0"/>
              <a:t>Changes at this level require Org Admin (top level) permissions</a:t>
            </a:r>
          </a:p>
          <a:p>
            <a:pPr lvl="1"/>
            <a:r>
              <a:rPr lang="en-US" dirty="0"/>
              <a:t>“Physical” boundary within which most Azure Boards functionality is contained </a:t>
            </a:r>
          </a:p>
          <a:p>
            <a:pPr lvl="1"/>
            <a:r>
              <a:rPr lang="en-US" dirty="0"/>
              <a:t>Best Practice: Use a single organization for all projects for your company.  </a:t>
            </a:r>
          </a:p>
          <a:p>
            <a:pPr lvl="1"/>
            <a:r>
              <a:rPr lang="en-US" b="1" dirty="0"/>
              <a:t>All of the techniques discussed today assume we are in a single organization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8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9436-DF26-C50B-9A75-3788B1461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Concepts – Key Entities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B2863-BE27-88A0-5773-2E4B3A22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44244-132D-15ED-1437-1B2053CBDC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Project is the central organizing concept of ADO </a:t>
            </a:r>
          </a:p>
          <a:p>
            <a:pPr lvl="1"/>
            <a:r>
              <a:rPr lang="en-US" dirty="0"/>
              <a:t>Projects are contained by Organizations </a:t>
            </a:r>
          </a:p>
          <a:p>
            <a:pPr lvl="1"/>
            <a:r>
              <a:rPr lang="en-US" dirty="0"/>
              <a:t>Each Project contains at least one team (but you can have more!)</a:t>
            </a:r>
          </a:p>
          <a:p>
            <a:pPr lvl="1"/>
            <a:r>
              <a:rPr lang="en-US" dirty="0"/>
              <a:t>Each project has a Work Item Template (Basic, Scrum, Agile, CMMI) which defines its behavior and naming of its work items</a:t>
            </a:r>
          </a:p>
          <a:p>
            <a:pPr lvl="2"/>
            <a:r>
              <a:rPr lang="en-US" dirty="0"/>
              <a:t>For purposes of this session we will be using the Agile WIT</a:t>
            </a:r>
          </a:p>
          <a:p>
            <a:pPr lvl="1"/>
            <a:r>
              <a:rPr lang="en-US" dirty="0"/>
              <a:t>Source repositories are also defined at the project level (GIT or TFVC) </a:t>
            </a:r>
          </a:p>
          <a:p>
            <a:pPr lvl="1"/>
            <a:r>
              <a:rPr lang="en-US" dirty="0"/>
              <a:t>Projects can also have their own project-level dashboards </a:t>
            </a:r>
          </a:p>
          <a:p>
            <a:pPr lvl="1"/>
            <a:r>
              <a:rPr lang="en-US" dirty="0"/>
              <a:t>Areas &amp; Iterations are define at the project level (but used by teams – more on those in a bit!) </a:t>
            </a:r>
          </a:p>
        </p:txBody>
      </p:sp>
    </p:spTree>
    <p:extLst>
      <p:ext uri="{BB962C8B-B14F-4D97-AF65-F5344CB8AC3E}">
        <p14:creationId xmlns:p14="http://schemas.microsoft.com/office/powerpoint/2010/main" val="185280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00EF-79AC-FC11-CD78-92833181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Concepts – Key Entities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A70365-A57D-41FB-C832-F01C1904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Delivery &amp; Execution Across Multiple Teams with Azure DevOps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0A6EE-1164-471A-54CE-8199633576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  <a:p>
            <a:pPr lvl="1"/>
            <a:r>
              <a:rPr lang="en-US" dirty="0"/>
              <a:t>Teams consist of a collection of users and a backlog of work</a:t>
            </a:r>
          </a:p>
          <a:p>
            <a:pPr lvl="1"/>
            <a:r>
              <a:rPr lang="en-US" dirty="0"/>
              <a:t>The work can be viewed in one of several hierarchical backlogs </a:t>
            </a:r>
          </a:p>
          <a:p>
            <a:pPr lvl="1"/>
            <a:r>
              <a:rPr lang="en-US" dirty="0"/>
              <a:t>The work can also be viewed as a “Kanban Board” </a:t>
            </a:r>
          </a:p>
          <a:p>
            <a:pPr lvl="2"/>
            <a:r>
              <a:rPr lang="en-US" dirty="0"/>
              <a:t>(Microsoft calls any board of work items a “Kanban Board” even if the team isn’t practicing Kanban. We will just call them “boards” from here on </a:t>
            </a:r>
          </a:p>
          <a:p>
            <a:pPr lvl="1"/>
            <a:r>
              <a:rPr lang="en-US" dirty="0"/>
              <a:t>Backlogs and Boards are just different views of the same data</a:t>
            </a:r>
          </a:p>
          <a:p>
            <a:pPr lvl="1"/>
            <a:r>
              <a:rPr lang="en-US" dirty="0"/>
              <a:t>Teams can customize their own boards</a:t>
            </a:r>
          </a:p>
          <a:p>
            <a:pPr lvl="1"/>
            <a:r>
              <a:rPr lang="en-US" dirty="0"/>
              <a:t>Teams can also visualize their work, KPIs and other helpful info with Dashboards </a:t>
            </a:r>
          </a:p>
          <a:p>
            <a:pPr lvl="1"/>
            <a:r>
              <a:rPr lang="en-US" dirty="0"/>
              <a:t>Backlogs are specialized versions of Work Item Queries   </a:t>
            </a:r>
          </a:p>
        </p:txBody>
      </p:sp>
    </p:spTree>
    <p:extLst>
      <p:ext uri="{BB962C8B-B14F-4D97-AF65-F5344CB8AC3E}">
        <p14:creationId xmlns:p14="http://schemas.microsoft.com/office/powerpoint/2010/main" val="282223518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790</TotalTime>
  <Words>3813</Words>
  <Application>Microsoft Office PowerPoint</Application>
  <PresentationFormat>Widescreen</PresentationFormat>
  <Paragraphs>354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Helvetica Neue</vt:lpstr>
      <vt:lpstr>Rockwell</vt:lpstr>
      <vt:lpstr>Tahoma</vt:lpstr>
      <vt:lpstr>Trebuchet MS</vt:lpstr>
      <vt:lpstr>Berlin</vt:lpstr>
      <vt:lpstr>PowerPoint Presentation</vt:lpstr>
      <vt:lpstr>PowerPoint Presentation</vt:lpstr>
      <vt:lpstr>PowerPoint Presentation</vt:lpstr>
      <vt:lpstr>PowerPoint Presentation</vt:lpstr>
      <vt:lpstr>Azure DevOps Concepts – What is ADO? </vt:lpstr>
      <vt:lpstr>Azure DevOps Concepts - Versions</vt:lpstr>
      <vt:lpstr>Azure DevOps Concepts – Key Entities </vt:lpstr>
      <vt:lpstr>Azure DevOps Concepts – Key Entities </vt:lpstr>
      <vt:lpstr>Azure DevOps Concepts – Key Entities </vt:lpstr>
      <vt:lpstr>Azure DevOps Concepts – Key Entities </vt:lpstr>
      <vt:lpstr>Azure DevOps Concepts – Key Entities </vt:lpstr>
      <vt:lpstr>Azure DevOps Concepts – Key Entities </vt:lpstr>
      <vt:lpstr>Azure DevOps Concepts – Work Item Links </vt:lpstr>
      <vt:lpstr>Azure DevOps Concepts – Self Service </vt:lpstr>
      <vt:lpstr>PowerPoint Presentation</vt:lpstr>
      <vt:lpstr>Summary of Techniques – Using ADO Essentials </vt:lpstr>
      <vt:lpstr>Summary of Techniques – Using ADO Essentials </vt:lpstr>
      <vt:lpstr>Summary of Techniques – Using ADO Essentials</vt:lpstr>
      <vt:lpstr>Summary of Techniques – Delivery Plans </vt:lpstr>
      <vt:lpstr>Summary of Techniques – Reporting </vt:lpstr>
      <vt:lpstr>Summary of Techniques – Reporting </vt:lpstr>
      <vt:lpstr>Summary of Techniques – Extensions </vt:lpstr>
      <vt:lpstr>Summary of Techniques – Extensions </vt:lpstr>
      <vt:lpstr>Summary of Techniques – Deprecated </vt:lpstr>
      <vt:lpstr>Summary of Techniques – Deprecated </vt:lpstr>
      <vt:lpstr>PowerPoint Presentation</vt:lpstr>
      <vt:lpstr>One Project to Rule Them All - Shared Backlogs</vt:lpstr>
      <vt:lpstr>One Project to Rule Them All - Shared Backlogs</vt:lpstr>
      <vt:lpstr>One Project to Rule Them All - Shared Backlogs</vt:lpstr>
      <vt:lpstr>One Project to Rule Them All - Shared Backlogs</vt:lpstr>
      <vt:lpstr>One Project to Rule Them All - Shared Backlogs</vt:lpstr>
      <vt:lpstr>One Project to Rule Them All - Shared Backlogs</vt:lpstr>
      <vt:lpstr>One Project to Rule Them All - Shared Backlogs</vt:lpstr>
      <vt:lpstr>One Project to Rule Them All - Shared Backlogs</vt:lpstr>
      <vt:lpstr>One Project to Rule Them All - Shared Backlogs</vt:lpstr>
      <vt:lpstr>One Project to Rule Them All - Shared Backlogs</vt:lpstr>
      <vt:lpstr>One Project to Rule Them All - Shared Backlogs</vt:lpstr>
      <vt:lpstr>PowerPoint Presentation</vt:lpstr>
      <vt:lpstr>Delivery Plans</vt:lpstr>
      <vt:lpstr>Delivery Plans</vt:lpstr>
      <vt:lpstr>Delivery Plans – Delivery Plan Requirements  </vt:lpstr>
      <vt:lpstr>Delivery Plan Creation  </vt:lpstr>
      <vt:lpstr>Delivery Plan Creation </vt:lpstr>
      <vt:lpstr>Delivery Plans – Essential Functionality</vt:lpstr>
      <vt:lpstr>Delivery Plans – Dependency Tracking</vt:lpstr>
      <vt:lpstr>Delivery Plans – Dependency Tracking</vt:lpstr>
      <vt:lpstr>Delivery Plans – Dependency Tracking</vt:lpstr>
      <vt:lpstr>Delivery Plans – Dependency Tracking</vt:lpstr>
      <vt:lpstr>Delivery Plans – Dependency Tracking</vt:lpstr>
      <vt:lpstr>Delivery Plans – Dependency Tracking</vt:lpstr>
      <vt:lpstr>Delivery Plans – Dependency Tracking</vt:lpstr>
      <vt:lpstr>Delivery Plans</vt:lpstr>
      <vt:lpstr>Delivery Plan Demo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Delivery &amp; Execution Across Multiple Teams with Azure Dev Ops</dc:title>
  <dc:creator>Krista Campbell</dc:creator>
  <cp:keywords/>
  <cp:lastModifiedBy>Krista Campbell</cp:lastModifiedBy>
  <cp:revision>45</cp:revision>
  <dcterms:created xsi:type="dcterms:W3CDTF">2024-01-11T18:33:47Z</dcterms:created>
  <dcterms:modified xsi:type="dcterms:W3CDTF">2024-01-12T11:36:57Z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